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1" autoAdjust="0"/>
    <p:restoredTop sz="94660"/>
  </p:normalViewPr>
  <p:slideViewPr>
    <p:cSldViewPr snapToGrid="0">
      <p:cViewPr varScale="1">
        <p:scale>
          <a:sx n="113" d="100"/>
          <a:sy n="113" d="100"/>
        </p:scale>
        <p:origin x="32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E20EE-C02C-4D9F-81DA-7BF852C23C46}" type="datetimeFigureOut">
              <a:rPr lang="en-IE" smtClean="0"/>
              <a:t>09/10/2020</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15A8-2904-4995-B24E-91D149B3B41D}" type="slidenum">
              <a:rPr lang="en-IE" smtClean="0"/>
              <a:t>‹#›</a:t>
            </a:fld>
            <a:endParaRPr lang="en-IE"/>
          </a:p>
        </p:txBody>
      </p:sp>
    </p:spTree>
    <p:extLst>
      <p:ext uri="{BB962C8B-B14F-4D97-AF65-F5344CB8AC3E}">
        <p14:creationId xmlns:p14="http://schemas.microsoft.com/office/powerpoint/2010/main" val="42965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presentation has been created for discussion purposes only, and for the ability to visually demonstrate what otherwise would be rather difficult and time consuming to describe. It is NOT the final decision on the design and art style of the project.*</a:t>
            </a:r>
          </a:p>
        </p:txBody>
      </p:sp>
      <p:sp>
        <p:nvSpPr>
          <p:cNvPr id="4" name="Slide Number Placeholder 3"/>
          <p:cNvSpPr>
            <a:spLocks noGrp="1"/>
          </p:cNvSpPr>
          <p:nvPr>
            <p:ph type="sldNum" sz="quarter" idx="5"/>
          </p:nvPr>
        </p:nvSpPr>
        <p:spPr/>
        <p:txBody>
          <a:bodyPr/>
          <a:lstStyle/>
          <a:p>
            <a:fld id="{F23E15A8-2904-4995-B24E-91D149B3B41D}" type="slidenum">
              <a:rPr lang="en-IE" smtClean="0"/>
              <a:t>1</a:t>
            </a:fld>
            <a:endParaRPr lang="en-IE"/>
          </a:p>
        </p:txBody>
      </p:sp>
    </p:spTree>
    <p:extLst>
      <p:ext uri="{BB962C8B-B14F-4D97-AF65-F5344CB8AC3E}">
        <p14:creationId xmlns:p14="http://schemas.microsoft.com/office/powerpoint/2010/main" val="177072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Water Poly could probably prove to be time consuming to achieve, later on </a:t>
            </a:r>
            <a:r>
              <a:rPr lang="en-IE" dirty="0" err="1"/>
              <a:t>Cartoonified</a:t>
            </a:r>
            <a:r>
              <a:rPr lang="en-IE" dirty="0"/>
              <a:t> water will be mentioned as a possible substitute alongside a few game references, some of which provide with very visually pleasing approaches to handling water.</a:t>
            </a:r>
          </a:p>
        </p:txBody>
      </p:sp>
      <p:sp>
        <p:nvSpPr>
          <p:cNvPr id="4" name="Slide Number Placeholder 3"/>
          <p:cNvSpPr>
            <a:spLocks noGrp="1"/>
          </p:cNvSpPr>
          <p:nvPr>
            <p:ph type="sldNum" sz="quarter" idx="5"/>
          </p:nvPr>
        </p:nvSpPr>
        <p:spPr/>
        <p:txBody>
          <a:bodyPr/>
          <a:lstStyle/>
          <a:p>
            <a:fld id="{F23E15A8-2904-4995-B24E-91D149B3B41D}" type="slidenum">
              <a:rPr lang="en-IE" smtClean="0"/>
              <a:t>4</a:t>
            </a:fld>
            <a:endParaRPr lang="en-IE"/>
          </a:p>
        </p:txBody>
      </p:sp>
    </p:spTree>
    <p:extLst>
      <p:ext uri="{BB962C8B-B14F-4D97-AF65-F5344CB8AC3E}">
        <p14:creationId xmlns:p14="http://schemas.microsoft.com/office/powerpoint/2010/main" val="282246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23E15A8-2904-4995-B24E-91D149B3B41D}" type="slidenum">
              <a:rPr lang="en-IE" smtClean="0"/>
              <a:t>5</a:t>
            </a:fld>
            <a:endParaRPr lang="en-IE"/>
          </a:p>
        </p:txBody>
      </p:sp>
    </p:spTree>
    <p:extLst>
      <p:ext uri="{BB962C8B-B14F-4D97-AF65-F5344CB8AC3E}">
        <p14:creationId xmlns:p14="http://schemas.microsoft.com/office/powerpoint/2010/main" val="406796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Adventure of Ben and Spike has visually appealing water. Containing a nice touch of white foam, which could be used to indicate water movement and shallow waters (where there is more of it congregated in one area).</a:t>
            </a:r>
          </a:p>
        </p:txBody>
      </p:sp>
      <p:sp>
        <p:nvSpPr>
          <p:cNvPr id="4" name="Slide Number Placeholder 3"/>
          <p:cNvSpPr>
            <a:spLocks noGrp="1"/>
          </p:cNvSpPr>
          <p:nvPr>
            <p:ph type="sldNum" sz="quarter" idx="5"/>
          </p:nvPr>
        </p:nvSpPr>
        <p:spPr/>
        <p:txBody>
          <a:bodyPr/>
          <a:lstStyle/>
          <a:p>
            <a:fld id="{F23E15A8-2904-4995-B24E-91D149B3B41D}" type="slidenum">
              <a:rPr lang="en-IE" smtClean="0"/>
              <a:t>9</a:t>
            </a:fld>
            <a:endParaRPr lang="en-IE"/>
          </a:p>
        </p:txBody>
      </p:sp>
    </p:spTree>
    <p:extLst>
      <p:ext uri="{BB962C8B-B14F-4D97-AF65-F5344CB8AC3E}">
        <p14:creationId xmlns:p14="http://schemas.microsoft.com/office/powerpoint/2010/main" val="3760298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23E15A8-2904-4995-B24E-91D149B3B41D}" type="slidenum">
              <a:rPr lang="en-IE" smtClean="0"/>
              <a:t>11</a:t>
            </a:fld>
            <a:endParaRPr lang="en-IE"/>
          </a:p>
        </p:txBody>
      </p:sp>
    </p:spTree>
    <p:extLst>
      <p:ext uri="{BB962C8B-B14F-4D97-AF65-F5344CB8AC3E}">
        <p14:creationId xmlns:p14="http://schemas.microsoft.com/office/powerpoint/2010/main" val="3569306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71D4-81DB-4C6C-B9DC-EF11944C43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9499FE8B-7FBE-4585-9F8A-5BF56216DD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BD4D5F83-56EF-4CCA-AAB9-7EA3A3DDFB52}"/>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5" name="Footer Placeholder 4">
            <a:extLst>
              <a:ext uri="{FF2B5EF4-FFF2-40B4-BE49-F238E27FC236}">
                <a16:creationId xmlns:a16="http://schemas.microsoft.com/office/drawing/2014/main" id="{8F0F6C64-BC5D-4608-BE18-F649730C04C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083DA54-2440-41B4-92E3-6775771DFEC8}"/>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79151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4D74-E145-46EB-B8BD-C419828CE43B}"/>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7F9F3A0-9636-4DB6-8412-724052149B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0152EB4-D9BC-4F65-9535-7FFE537C2985}"/>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5" name="Footer Placeholder 4">
            <a:extLst>
              <a:ext uri="{FF2B5EF4-FFF2-40B4-BE49-F238E27FC236}">
                <a16:creationId xmlns:a16="http://schemas.microsoft.com/office/drawing/2014/main" id="{EA4F8126-1732-4652-B8A1-27D0AB45DC8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4F03C71-9D50-43FB-B479-05FF513DD61C}"/>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392091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A8A449-A1A1-4B95-9C80-73AA3150F6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1067969-1DEE-40AB-9DED-5A456A127B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D1D168E-9C1A-401A-A641-B9FA1D98AC79}"/>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5" name="Footer Placeholder 4">
            <a:extLst>
              <a:ext uri="{FF2B5EF4-FFF2-40B4-BE49-F238E27FC236}">
                <a16:creationId xmlns:a16="http://schemas.microsoft.com/office/drawing/2014/main" id="{61266AD5-ACD5-45CF-908F-917D32FF043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282E0E7-57CD-4AB0-9EDC-0AA3CC61078E}"/>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41966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38B6-A645-4DA4-AE21-CB63D18AF71F}"/>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00793C1F-17E1-42C7-A182-699625FA22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59928F5-AECA-4A60-8C92-73BD7D0B96F4}"/>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5" name="Footer Placeholder 4">
            <a:extLst>
              <a:ext uri="{FF2B5EF4-FFF2-40B4-BE49-F238E27FC236}">
                <a16:creationId xmlns:a16="http://schemas.microsoft.com/office/drawing/2014/main" id="{44595E7B-BC37-45DF-B1BD-C82B0099DE2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FB2A09C-BC37-4CA3-8130-044CA9B120FF}"/>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4245567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198A-1B6E-40F3-9E3F-9B5ED2263B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E6A734EA-A1E3-466E-A94F-70E951456B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31DB76-E2E3-4290-A90C-F266D2C2D209}"/>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5" name="Footer Placeholder 4">
            <a:extLst>
              <a:ext uri="{FF2B5EF4-FFF2-40B4-BE49-F238E27FC236}">
                <a16:creationId xmlns:a16="http://schemas.microsoft.com/office/drawing/2014/main" id="{DDAF2CC9-35FF-4042-B932-53FBF28C248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1E8ED31-0996-43DA-B5AE-418C5CDEFA89}"/>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78050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1474-9517-4F1E-9B69-57952FD32798}"/>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3B8840CA-64D7-416A-8F41-26304AE4CB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8E91E3F3-78D0-4AD7-B78F-AE11FF3A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6ABC313B-DE10-4042-B8F0-389BEF6E686B}"/>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6" name="Footer Placeholder 5">
            <a:extLst>
              <a:ext uri="{FF2B5EF4-FFF2-40B4-BE49-F238E27FC236}">
                <a16:creationId xmlns:a16="http://schemas.microsoft.com/office/drawing/2014/main" id="{ADF64E00-C455-4927-9CAA-7307A948684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AD774A1F-2877-40B4-A8B6-45ACB2F94DAE}"/>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3143870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1123-1F31-4CC3-9851-6604C0C3FBB6}"/>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B2294DB8-4C09-4DBA-8AF5-9D5A8C99D7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FFDC4F-5BF4-465B-AA38-C1BEEA7081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731BA16E-CE33-4551-90A6-EFA34C1097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202E9D-F78C-45DB-962F-7F7D249464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A95DC345-B51F-415C-B39F-2AD211D7698A}"/>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8" name="Footer Placeholder 7">
            <a:extLst>
              <a:ext uri="{FF2B5EF4-FFF2-40B4-BE49-F238E27FC236}">
                <a16:creationId xmlns:a16="http://schemas.microsoft.com/office/drawing/2014/main" id="{F5B3F6EC-5F81-4ECE-A3E7-5871429DEFC0}"/>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10282863-6CBB-4E8C-9B2B-BCE2E4C10D4A}"/>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292095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9045-DAAE-4618-B1FE-ED3CC0640D52}"/>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03DF54FB-509B-4445-BBFA-4B54C62C6B7D}"/>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4" name="Footer Placeholder 3">
            <a:extLst>
              <a:ext uri="{FF2B5EF4-FFF2-40B4-BE49-F238E27FC236}">
                <a16:creationId xmlns:a16="http://schemas.microsoft.com/office/drawing/2014/main" id="{E08F1F8F-A3F5-4D38-9F24-3ADD9951A32E}"/>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D9C6261F-1F95-46BC-B57E-798EA8663DA4}"/>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335377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8ACB65-37D6-4F6A-B696-5E73F9DCAE9F}"/>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3" name="Footer Placeholder 2">
            <a:extLst>
              <a:ext uri="{FF2B5EF4-FFF2-40B4-BE49-F238E27FC236}">
                <a16:creationId xmlns:a16="http://schemas.microsoft.com/office/drawing/2014/main" id="{7DC1BEB8-9807-4385-A9D3-EB3158FE22C9}"/>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94FAD3CE-9967-4222-90D4-CA1B7B19113E}"/>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2719503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AC48-11A5-4EBA-9C0D-9F466B498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02136D88-0080-4D29-A4BE-4271BE4F6B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AFC516BF-D256-4457-9343-99B360449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83E14B-B936-40E9-B9C3-601A89F89561}"/>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6" name="Footer Placeholder 5">
            <a:extLst>
              <a:ext uri="{FF2B5EF4-FFF2-40B4-BE49-F238E27FC236}">
                <a16:creationId xmlns:a16="http://schemas.microsoft.com/office/drawing/2014/main" id="{322DF73F-3F7D-46FB-9DE7-7B54A6D495DB}"/>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C2C829C4-DDD3-4BFA-8E84-638CF8D43688}"/>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167083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C6DB-4B7E-4C34-8175-2829D6071B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8632DF49-A215-45C7-AC55-B9F20093F7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C1A653C2-74A1-45AC-A931-7A9FE472D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E97AA5-E418-4EB5-8F64-B77AF0BA3E89}"/>
              </a:ext>
            </a:extLst>
          </p:cNvPr>
          <p:cNvSpPr>
            <a:spLocks noGrp="1"/>
          </p:cNvSpPr>
          <p:nvPr>
            <p:ph type="dt" sz="half" idx="10"/>
          </p:nvPr>
        </p:nvSpPr>
        <p:spPr/>
        <p:txBody>
          <a:bodyPr/>
          <a:lstStyle/>
          <a:p>
            <a:fld id="{9E8DB337-DF1D-4B2B-8559-DEF5A012DE94}" type="datetimeFigureOut">
              <a:rPr lang="en-IE" smtClean="0"/>
              <a:t>09/10/2020</a:t>
            </a:fld>
            <a:endParaRPr lang="en-IE"/>
          </a:p>
        </p:txBody>
      </p:sp>
      <p:sp>
        <p:nvSpPr>
          <p:cNvPr id="6" name="Footer Placeholder 5">
            <a:extLst>
              <a:ext uri="{FF2B5EF4-FFF2-40B4-BE49-F238E27FC236}">
                <a16:creationId xmlns:a16="http://schemas.microsoft.com/office/drawing/2014/main" id="{6A3EC729-0135-416C-A476-B5B907C17C7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DC5C0320-0ADC-4C77-BF78-F845DCF48DC1}"/>
              </a:ext>
            </a:extLst>
          </p:cNvPr>
          <p:cNvSpPr>
            <a:spLocks noGrp="1"/>
          </p:cNvSpPr>
          <p:nvPr>
            <p:ph type="sldNum" sz="quarter" idx="12"/>
          </p:nvPr>
        </p:nvSpPr>
        <p:spPr/>
        <p:txBody>
          <a:bodyPr/>
          <a:lstStyle/>
          <a:p>
            <a:fld id="{3376F2DD-25AF-4BF6-9B13-3F77C29A5C2B}" type="slidenum">
              <a:rPr lang="en-IE" smtClean="0"/>
              <a:t>‹#›</a:t>
            </a:fld>
            <a:endParaRPr lang="en-IE"/>
          </a:p>
        </p:txBody>
      </p:sp>
    </p:spTree>
    <p:extLst>
      <p:ext uri="{BB962C8B-B14F-4D97-AF65-F5344CB8AC3E}">
        <p14:creationId xmlns:p14="http://schemas.microsoft.com/office/powerpoint/2010/main" val="677999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32315D-3303-483F-80F3-E09219CA7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4E0D68C-2D4D-4F67-944B-68B843DBF5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A6983A6-F5F6-427C-B01D-C36731A0F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8DB337-DF1D-4B2B-8559-DEF5A012DE94}" type="datetimeFigureOut">
              <a:rPr lang="en-IE" smtClean="0"/>
              <a:t>09/10/2020</a:t>
            </a:fld>
            <a:endParaRPr lang="en-IE"/>
          </a:p>
        </p:txBody>
      </p:sp>
      <p:sp>
        <p:nvSpPr>
          <p:cNvPr id="5" name="Footer Placeholder 4">
            <a:extLst>
              <a:ext uri="{FF2B5EF4-FFF2-40B4-BE49-F238E27FC236}">
                <a16:creationId xmlns:a16="http://schemas.microsoft.com/office/drawing/2014/main" id="{EC81AA0F-A3F6-4C7C-A993-5C4E6E184E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DF7F34A5-DAD5-4A0E-AC6C-0270B8B6CD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76F2DD-25AF-4BF6-9B13-3F77C29A5C2B}" type="slidenum">
              <a:rPr lang="en-IE" smtClean="0"/>
              <a:t>‹#›</a:t>
            </a:fld>
            <a:endParaRPr lang="en-IE"/>
          </a:p>
        </p:txBody>
      </p:sp>
    </p:spTree>
    <p:extLst>
      <p:ext uri="{BB962C8B-B14F-4D97-AF65-F5344CB8AC3E}">
        <p14:creationId xmlns:p14="http://schemas.microsoft.com/office/powerpoint/2010/main" val="2050836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image" Target="../media/image32.jpg"/><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5.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Layout" Target="../slideLayouts/slideLayout7.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 Id="rId9" Type="http://schemas.openxmlformats.org/officeDocument/2006/relationships/image" Target="../media/image53.jp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57.jpg"/><Relationship Id="rId7" Type="http://schemas.openxmlformats.org/officeDocument/2006/relationships/image" Target="../media/image60.jpg"/><Relationship Id="rId2" Type="http://schemas.openxmlformats.org/officeDocument/2006/relationships/image" Target="../media/image56.jp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59.jpg"/><Relationship Id="rId4" Type="http://schemas.openxmlformats.org/officeDocument/2006/relationships/image" Target="../media/image58.jpg"/><Relationship Id="rId9" Type="http://schemas.openxmlformats.org/officeDocument/2006/relationships/image" Target="../media/image61.jpg"/></Relationships>
</file>

<file path=ppt/slides/_rels/slide1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9.jpg"/><Relationship Id="rId1" Type="http://schemas.openxmlformats.org/officeDocument/2006/relationships/slideLayout" Target="../slideLayouts/slideLayout7.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22.xml.rels><?xml version="1.0" encoding="UTF-8" standalone="yes"?>
<Relationships xmlns="http://schemas.openxmlformats.org/package/2006/relationships"><Relationship Id="rId3" Type="http://schemas.openxmlformats.org/officeDocument/2006/relationships/image" Target="../media/image74.jpg"/><Relationship Id="rId7" Type="http://schemas.openxmlformats.org/officeDocument/2006/relationships/image" Target="../media/image78.jpg"/><Relationship Id="rId2" Type="http://schemas.openxmlformats.org/officeDocument/2006/relationships/image" Target="../media/image73.jpg"/><Relationship Id="rId1" Type="http://schemas.openxmlformats.org/officeDocument/2006/relationships/slideLayout" Target="../slideLayouts/slideLayout7.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pinterest.ie/kris98saroka/gd4-teams-moodboard/" TargetMode="External"/><Relationship Id="rId4" Type="http://schemas.openxmlformats.org/officeDocument/2006/relationships/hyperlink" Target="https://itch.io/c/1176836/teams-visual-design-idea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airplane, road, sunset&#10;&#10;Description automatically generated">
            <a:extLst>
              <a:ext uri="{FF2B5EF4-FFF2-40B4-BE49-F238E27FC236}">
                <a16:creationId xmlns:a16="http://schemas.microsoft.com/office/drawing/2014/main" id="{57E191B4-D8FE-46E3-B542-F9940894D544}"/>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17112" r="-1" b="-1"/>
          <a:stretch/>
        </p:blipFill>
        <p:spPr>
          <a:xfrm>
            <a:off x="-305" y="-1"/>
            <a:ext cx="6423053" cy="6858001"/>
          </a:xfrm>
          <a:prstGeom prst="rect">
            <a:avLst/>
          </a:prstGeom>
        </p:spPr>
      </p:pic>
      <p:pic>
        <p:nvPicPr>
          <p:cNvPr id="27" name="Picture 26">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38A240-F9EE-41F6-8ADB-622F9FEF153C}"/>
              </a:ext>
            </a:extLst>
          </p:cNvPr>
          <p:cNvSpPr>
            <a:spLocks noGrp="1"/>
          </p:cNvSpPr>
          <p:nvPr>
            <p:ph type="ctrTitle"/>
          </p:nvPr>
        </p:nvSpPr>
        <p:spPr>
          <a:xfrm>
            <a:off x="6748272" y="3992591"/>
            <a:ext cx="4800261" cy="1644592"/>
          </a:xfrm>
        </p:spPr>
        <p:txBody>
          <a:bodyPr anchor="t">
            <a:normAutofit/>
          </a:bodyPr>
          <a:lstStyle/>
          <a:p>
            <a:pPr algn="l"/>
            <a:r>
              <a:rPr lang="en-IE" sz="4400" b="1" dirty="0">
                <a:solidFill>
                  <a:srgbClr val="000000"/>
                </a:solidFill>
                <a:latin typeface="Bradley Hand ITC" panose="03070402050302030203" pitchFamily="66" charset="0"/>
              </a:rPr>
              <a:t>Art Style Board</a:t>
            </a:r>
          </a:p>
        </p:txBody>
      </p:sp>
      <p:sp>
        <p:nvSpPr>
          <p:cNvPr id="3" name="Subtitle 2">
            <a:extLst>
              <a:ext uri="{FF2B5EF4-FFF2-40B4-BE49-F238E27FC236}">
                <a16:creationId xmlns:a16="http://schemas.microsoft.com/office/drawing/2014/main" id="{4B4F4BEF-0969-4362-B9D7-20B83A16D25B}"/>
              </a:ext>
            </a:extLst>
          </p:cNvPr>
          <p:cNvSpPr>
            <a:spLocks noGrp="1"/>
          </p:cNvSpPr>
          <p:nvPr>
            <p:ph type="subTitle" idx="1"/>
          </p:nvPr>
        </p:nvSpPr>
        <p:spPr>
          <a:xfrm>
            <a:off x="6748272" y="3153758"/>
            <a:ext cx="4711745" cy="838831"/>
          </a:xfrm>
        </p:spPr>
        <p:txBody>
          <a:bodyPr anchor="b">
            <a:normAutofit/>
          </a:bodyPr>
          <a:lstStyle/>
          <a:p>
            <a:pPr algn="l"/>
            <a:r>
              <a:rPr lang="en-IE" sz="3600" b="1" dirty="0">
                <a:solidFill>
                  <a:schemeClr val="accent3">
                    <a:lumMod val="50000"/>
                  </a:schemeClr>
                </a:solidFill>
                <a:latin typeface="Bradley Hand ITC" panose="03070402050302030203" pitchFamily="66" charset="0"/>
              </a:rPr>
              <a:t>V-Oar</a:t>
            </a:r>
          </a:p>
        </p:txBody>
      </p:sp>
    </p:spTree>
    <p:extLst>
      <p:ext uri="{BB962C8B-B14F-4D97-AF65-F5344CB8AC3E}">
        <p14:creationId xmlns:p14="http://schemas.microsoft.com/office/powerpoint/2010/main" val="2536148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FAA70C3-2AD5-42D6-AC00-5977FEA4D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umbrella, looking, lit, standing&#10;&#10;Description automatically generated">
            <a:extLst>
              <a:ext uri="{FF2B5EF4-FFF2-40B4-BE49-F238E27FC236}">
                <a16:creationId xmlns:a16="http://schemas.microsoft.com/office/drawing/2014/main" id="{FC96FF1F-7C44-448D-B6A2-4E61D8704672}"/>
              </a:ext>
            </a:extLst>
          </p:cNvPr>
          <p:cNvPicPr>
            <a:picLocks noChangeAspect="1"/>
          </p:cNvPicPr>
          <p:nvPr/>
        </p:nvPicPr>
        <p:blipFill rotWithShape="1">
          <a:blip r:embed="rId2">
            <a:extLst>
              <a:ext uri="{28A0092B-C50C-407E-A947-70E740481C1C}">
                <a14:useLocalDpi xmlns:a14="http://schemas.microsoft.com/office/drawing/2010/main" val="0"/>
              </a:ext>
            </a:extLst>
          </a:blip>
          <a:srcRect l="18087" r="14089" b="1"/>
          <a:stretch/>
        </p:blipFill>
        <p:spPr>
          <a:xfrm>
            <a:off x="3890886" y="983228"/>
            <a:ext cx="8301112" cy="5874772"/>
          </a:xfrm>
          <a:custGeom>
            <a:avLst/>
            <a:gdLst/>
            <a:ahLst/>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p:spPr>
      </p:pic>
      <p:pic>
        <p:nvPicPr>
          <p:cNvPr id="3" name="Picture 2" descr="A picture containing indoor, table, sitting, computer&#10;&#10;Description automatically generated">
            <a:extLst>
              <a:ext uri="{FF2B5EF4-FFF2-40B4-BE49-F238E27FC236}">
                <a16:creationId xmlns:a16="http://schemas.microsoft.com/office/drawing/2014/main" id="{14369C5A-C46E-4DA3-8728-82947A732278}"/>
              </a:ext>
            </a:extLst>
          </p:cNvPr>
          <p:cNvPicPr>
            <a:picLocks noChangeAspect="1"/>
          </p:cNvPicPr>
          <p:nvPr/>
        </p:nvPicPr>
        <p:blipFill rotWithShape="1">
          <a:blip r:embed="rId3">
            <a:extLst>
              <a:ext uri="{28A0092B-C50C-407E-A947-70E740481C1C}">
                <a14:useLocalDpi xmlns:a14="http://schemas.microsoft.com/office/drawing/2010/main" val="0"/>
              </a:ext>
            </a:extLst>
          </a:blip>
          <a:srcRect l="16360" r="16153" b="1"/>
          <a:stretch/>
        </p:blipFill>
        <p:spPr>
          <a:xfrm>
            <a:off x="266700" y="360023"/>
            <a:ext cx="5342805" cy="4453168"/>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
        <p:nvSpPr>
          <p:cNvPr id="16" name="TextBox 15">
            <a:extLst>
              <a:ext uri="{FF2B5EF4-FFF2-40B4-BE49-F238E27FC236}">
                <a16:creationId xmlns:a16="http://schemas.microsoft.com/office/drawing/2014/main" id="{D5F511EE-51B7-4696-ABED-F18FF9C6F0CC}"/>
              </a:ext>
            </a:extLst>
          </p:cNvPr>
          <p:cNvSpPr txBox="1"/>
          <p:nvPr/>
        </p:nvSpPr>
        <p:spPr>
          <a:xfrm>
            <a:off x="3028764" y="4536192"/>
            <a:ext cx="2157741" cy="276999"/>
          </a:xfrm>
          <a:prstGeom prst="rect">
            <a:avLst/>
          </a:prstGeom>
          <a:noFill/>
        </p:spPr>
        <p:txBody>
          <a:bodyPr wrap="square" rtlCol="0">
            <a:spAutoFit/>
          </a:bodyPr>
          <a:lstStyle/>
          <a:p>
            <a:r>
              <a:rPr lang="en-IE" sz="1200" dirty="0">
                <a:solidFill>
                  <a:schemeClr val="accent3">
                    <a:lumMod val="20000"/>
                    <a:lumOff val="80000"/>
                  </a:schemeClr>
                </a:solidFill>
                <a:latin typeface="Abadi" panose="020B0604020202020204" pitchFamily="34" charset="0"/>
              </a:rPr>
              <a:t>[Dr Emoji] (</a:t>
            </a:r>
            <a:r>
              <a:rPr lang="en-IE" sz="1200" dirty="0" err="1">
                <a:solidFill>
                  <a:schemeClr val="accent3">
                    <a:lumMod val="20000"/>
                    <a:lumOff val="80000"/>
                  </a:schemeClr>
                </a:solidFill>
                <a:latin typeface="Abadi" panose="020B0604020202020204" pitchFamily="34" charset="0"/>
              </a:rPr>
              <a:t>Vainary</a:t>
            </a:r>
            <a:r>
              <a:rPr lang="en-IE" sz="1200" dirty="0">
                <a:solidFill>
                  <a:schemeClr val="accent3">
                    <a:lumMod val="20000"/>
                    <a:lumOff val="80000"/>
                  </a:schemeClr>
                </a:solidFill>
                <a:latin typeface="Abadi" panose="020B0604020202020204" pitchFamily="34" charset="0"/>
              </a:rPr>
              <a:t>)</a:t>
            </a:r>
          </a:p>
        </p:txBody>
      </p:sp>
      <p:sp>
        <p:nvSpPr>
          <p:cNvPr id="18" name="TextBox 17">
            <a:extLst>
              <a:ext uri="{FF2B5EF4-FFF2-40B4-BE49-F238E27FC236}">
                <a16:creationId xmlns:a16="http://schemas.microsoft.com/office/drawing/2014/main" id="{66002FC5-D422-4DB5-8160-D9B229475B73}"/>
              </a:ext>
            </a:extLst>
          </p:cNvPr>
          <p:cNvSpPr txBox="1"/>
          <p:nvPr/>
        </p:nvSpPr>
        <p:spPr>
          <a:xfrm>
            <a:off x="10364592" y="6581001"/>
            <a:ext cx="2157741" cy="276999"/>
          </a:xfrm>
          <a:prstGeom prst="rect">
            <a:avLst/>
          </a:prstGeom>
          <a:noFill/>
        </p:spPr>
        <p:txBody>
          <a:bodyPr wrap="square" rtlCol="0">
            <a:spAutoFit/>
          </a:bodyPr>
          <a:lstStyle/>
          <a:p>
            <a:r>
              <a:rPr lang="en-IE" sz="1200" dirty="0">
                <a:solidFill>
                  <a:schemeClr val="accent3">
                    <a:lumMod val="20000"/>
                    <a:lumOff val="80000"/>
                  </a:schemeClr>
                </a:solidFill>
                <a:latin typeface="Abadi" panose="020B0604020202020204" pitchFamily="34" charset="0"/>
              </a:rPr>
              <a:t>Hollow (Cherry Pie Games)</a:t>
            </a:r>
          </a:p>
        </p:txBody>
      </p:sp>
      <p:sp>
        <p:nvSpPr>
          <p:cNvPr id="19" name="TextBox 18">
            <a:extLst>
              <a:ext uri="{FF2B5EF4-FFF2-40B4-BE49-F238E27FC236}">
                <a16:creationId xmlns:a16="http://schemas.microsoft.com/office/drawing/2014/main" id="{4C8EA7A8-7149-4467-887F-8E2F0EA075AC}"/>
              </a:ext>
            </a:extLst>
          </p:cNvPr>
          <p:cNvSpPr txBox="1"/>
          <p:nvPr/>
        </p:nvSpPr>
        <p:spPr>
          <a:xfrm>
            <a:off x="5223311" y="311668"/>
            <a:ext cx="2157741" cy="6186309"/>
          </a:xfrm>
          <a:prstGeom prst="rect">
            <a:avLst/>
          </a:prstGeom>
          <a:solidFill>
            <a:schemeClr val="bg2">
              <a:lumMod val="25000"/>
              <a:alpha val="83000"/>
            </a:schemeClr>
          </a:solidFill>
          <a:ln>
            <a:noFill/>
          </a:ln>
        </p:spPr>
        <p:txBody>
          <a:bodyPr wrap="square" rtlCol="0">
            <a:spAutoFit/>
          </a:bodyPr>
          <a:lstStyle/>
          <a:p>
            <a:endParaRPr lang="en-IE" dirty="0"/>
          </a:p>
          <a:p>
            <a:endParaRPr lang="en-IE" dirty="0"/>
          </a:p>
          <a:p>
            <a:r>
              <a:rPr lang="en-IE" dirty="0">
                <a:solidFill>
                  <a:schemeClr val="accent3">
                    <a:lumMod val="20000"/>
                    <a:lumOff val="80000"/>
                  </a:schemeClr>
                </a:solidFill>
                <a:latin typeface="+mj-lt"/>
              </a:rPr>
              <a:t>[Dr Emoji] is a good example of how professional and warm an environment can be, when lighting is applied well.</a:t>
            </a:r>
          </a:p>
          <a:p>
            <a:endParaRPr lang="en-IE" dirty="0">
              <a:solidFill>
                <a:schemeClr val="accent3">
                  <a:lumMod val="20000"/>
                  <a:lumOff val="80000"/>
                </a:schemeClr>
              </a:solidFill>
              <a:latin typeface="+mj-lt"/>
            </a:endParaRPr>
          </a:p>
          <a:p>
            <a:endParaRPr lang="en-IE" dirty="0">
              <a:solidFill>
                <a:schemeClr val="accent3">
                  <a:lumMod val="20000"/>
                  <a:lumOff val="80000"/>
                </a:schemeClr>
              </a:solidFill>
              <a:latin typeface="+mj-lt"/>
            </a:endParaRPr>
          </a:p>
          <a:p>
            <a:r>
              <a:rPr lang="en-IE" dirty="0">
                <a:solidFill>
                  <a:schemeClr val="accent3">
                    <a:lumMod val="20000"/>
                    <a:lumOff val="80000"/>
                  </a:schemeClr>
                </a:solidFill>
                <a:latin typeface="+mj-lt"/>
              </a:rPr>
              <a:t>While Hollow, contains beautiful, vibrant and warm colours, but it’s downfall is poor lighting implementation, causing disorientation.</a:t>
            </a:r>
          </a:p>
          <a:p>
            <a:endParaRPr lang="en-IE" dirty="0"/>
          </a:p>
          <a:p>
            <a:endParaRPr lang="en-IE" dirty="0"/>
          </a:p>
        </p:txBody>
      </p:sp>
    </p:spTree>
    <p:extLst>
      <p:ext uri="{BB962C8B-B14F-4D97-AF65-F5344CB8AC3E}">
        <p14:creationId xmlns:p14="http://schemas.microsoft.com/office/powerpoint/2010/main" val="3665782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961FC5A8-C98E-4D06-A235-94ADDDFC116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7950" r="-1" b="7207"/>
          <a:stretch/>
        </p:blipFill>
        <p:spPr>
          <a:xfrm>
            <a:off x="-305" y="-1"/>
            <a:ext cx="6423053" cy="6858001"/>
          </a:xfrm>
          <a:prstGeom prst="rect">
            <a:avLst/>
          </a:prstGeom>
        </p:spPr>
      </p:pic>
      <p:pic>
        <p:nvPicPr>
          <p:cNvPr id="51" name="Picture 47">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ABBF083-8F8F-4D4B-85EC-6AA6FB7136EC}"/>
              </a:ext>
            </a:extLst>
          </p:cNvPr>
          <p:cNvSpPr txBox="1"/>
          <p:nvPr/>
        </p:nvSpPr>
        <p:spPr>
          <a:xfrm>
            <a:off x="6095847" y="3954090"/>
            <a:ext cx="4800261" cy="1644592"/>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Tx/>
              <a:buSzTx/>
              <a:tabLst/>
              <a:defRPr/>
            </a:pPr>
            <a:r>
              <a:rPr kumimoji="0" lang="en-US" sz="4400" b="1" i="0" u="none" strike="noStrike" cap="none" spc="0" normalizeH="0" baseline="0" noProof="0" dirty="0" err="1">
                <a:ln>
                  <a:noFill/>
                </a:ln>
                <a:solidFill>
                  <a:schemeClr val="tx1">
                    <a:lumMod val="85000"/>
                    <a:lumOff val="15000"/>
                  </a:schemeClr>
                </a:solidFill>
                <a:effectLst/>
                <a:uLnTx/>
                <a:uFillTx/>
                <a:latin typeface="Bradley Hand ITC" panose="03070402050302030203" pitchFamily="66" charset="0"/>
                <a:ea typeface="+mj-ea"/>
                <a:cs typeface="+mj-cs"/>
              </a:rPr>
              <a:t>Colours</a:t>
            </a:r>
            <a:r>
              <a:rPr kumimoji="0" lang="en-US" sz="4400" b="1" i="0" u="none" strike="noStrike" cap="none" spc="0" normalizeH="0" baseline="0" noProof="0" dirty="0">
                <a:ln>
                  <a:noFill/>
                </a:ln>
                <a:solidFill>
                  <a:schemeClr val="tx1">
                    <a:lumMod val="85000"/>
                    <a:lumOff val="15000"/>
                  </a:schemeClr>
                </a:solidFill>
                <a:effectLst/>
                <a:uLnTx/>
                <a:uFillTx/>
                <a:latin typeface="Bradley Hand ITC" panose="03070402050302030203" pitchFamily="66" charset="0"/>
                <a:ea typeface="+mj-ea"/>
                <a:cs typeface="+mj-cs"/>
              </a:rPr>
              <a:t> and Overall Atmosphere</a:t>
            </a:r>
          </a:p>
        </p:txBody>
      </p:sp>
    </p:spTree>
    <p:extLst>
      <p:ext uri="{BB962C8B-B14F-4D97-AF65-F5344CB8AC3E}">
        <p14:creationId xmlns:p14="http://schemas.microsoft.com/office/powerpoint/2010/main" val="366229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D35B1D-D490-47A7-BCF4-2DF2AF693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568" y="4383090"/>
            <a:ext cx="3307676" cy="2348377"/>
          </a:xfrm>
          <a:prstGeom prst="rect">
            <a:avLst/>
          </a:prstGeom>
        </p:spPr>
      </p:pic>
      <p:pic>
        <p:nvPicPr>
          <p:cNvPr id="5" name="Picture 4" descr="A picture containing monitor, dark, light, television&#10;&#10;Description automatically generated">
            <a:extLst>
              <a:ext uri="{FF2B5EF4-FFF2-40B4-BE49-F238E27FC236}">
                <a16:creationId xmlns:a16="http://schemas.microsoft.com/office/drawing/2014/main" id="{BB9465D6-02F4-42DF-9D7D-38280EC6B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925" y="4783255"/>
            <a:ext cx="2463648" cy="1948212"/>
          </a:xfrm>
          <a:prstGeom prst="rect">
            <a:avLst/>
          </a:prstGeom>
        </p:spPr>
      </p:pic>
      <p:pic>
        <p:nvPicPr>
          <p:cNvPr id="9" name="Picture 8" descr="A picture containing nature, living, sunset, monitor&#10;&#10;Description automatically generated">
            <a:extLst>
              <a:ext uri="{FF2B5EF4-FFF2-40B4-BE49-F238E27FC236}">
                <a16:creationId xmlns:a16="http://schemas.microsoft.com/office/drawing/2014/main" id="{A3BDFEC2-C0F8-4936-97F1-D2C0ABF31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092" y="227009"/>
            <a:ext cx="2826984" cy="6504459"/>
          </a:xfrm>
          <a:prstGeom prst="rect">
            <a:avLst/>
          </a:prstGeom>
        </p:spPr>
      </p:pic>
      <p:pic>
        <p:nvPicPr>
          <p:cNvPr id="11" name="Picture 10">
            <a:extLst>
              <a:ext uri="{FF2B5EF4-FFF2-40B4-BE49-F238E27FC236}">
                <a16:creationId xmlns:a16="http://schemas.microsoft.com/office/drawing/2014/main" id="{F839324E-B332-450D-87D1-54239DBF7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2925" y="227009"/>
            <a:ext cx="2463648" cy="4439994"/>
          </a:xfrm>
          <a:prstGeom prst="rect">
            <a:avLst/>
          </a:prstGeom>
        </p:spPr>
      </p:pic>
      <p:pic>
        <p:nvPicPr>
          <p:cNvPr id="13" name="Picture 12" descr="A picture containing aquarium, vessel, table, window&#10;&#10;Description automatically generated">
            <a:extLst>
              <a:ext uri="{FF2B5EF4-FFF2-40B4-BE49-F238E27FC236}">
                <a16:creationId xmlns:a16="http://schemas.microsoft.com/office/drawing/2014/main" id="{F227E870-24BC-4189-9949-7051353CFF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8568" y="232594"/>
            <a:ext cx="3307675" cy="4038189"/>
          </a:xfrm>
          <a:prstGeom prst="rect">
            <a:avLst/>
          </a:prstGeom>
        </p:spPr>
      </p:pic>
      <p:pic>
        <p:nvPicPr>
          <p:cNvPr id="15" name="Picture 14" descr="A picture containing bird, looking, cake, colorful&#10;&#10;Description automatically generated">
            <a:extLst>
              <a:ext uri="{FF2B5EF4-FFF2-40B4-BE49-F238E27FC236}">
                <a16:creationId xmlns:a16="http://schemas.microsoft.com/office/drawing/2014/main" id="{91A22C7B-1BA6-4431-BBA6-FE927E3BAB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427" y="3235792"/>
            <a:ext cx="2733292" cy="3495675"/>
          </a:xfrm>
          <a:prstGeom prst="rect">
            <a:avLst/>
          </a:prstGeom>
        </p:spPr>
      </p:pic>
      <p:pic>
        <p:nvPicPr>
          <p:cNvPr id="17" name="Picture 16" descr="A picture containing table, indoor, sitting, cake&#10;&#10;Description automatically generated">
            <a:extLst>
              <a:ext uri="{FF2B5EF4-FFF2-40B4-BE49-F238E27FC236}">
                <a16:creationId xmlns:a16="http://schemas.microsoft.com/office/drawing/2014/main" id="{781E752F-52A4-4EF4-A250-95E0109BB8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426" y="227009"/>
            <a:ext cx="2733291" cy="2848700"/>
          </a:xfrm>
          <a:prstGeom prst="rect">
            <a:avLst/>
          </a:prstGeom>
        </p:spPr>
      </p:pic>
      <p:sp>
        <p:nvSpPr>
          <p:cNvPr id="23" name="TextBox 22">
            <a:extLst>
              <a:ext uri="{FF2B5EF4-FFF2-40B4-BE49-F238E27FC236}">
                <a16:creationId xmlns:a16="http://schemas.microsoft.com/office/drawing/2014/main" id="{C50A14D0-8732-4453-B2B7-8645ABD8C2E1}"/>
              </a:ext>
            </a:extLst>
          </p:cNvPr>
          <p:cNvSpPr txBox="1"/>
          <p:nvPr/>
        </p:nvSpPr>
        <p:spPr>
          <a:xfrm>
            <a:off x="1292036" y="1181729"/>
            <a:ext cx="2157741" cy="2862322"/>
          </a:xfrm>
          <a:prstGeom prst="rect">
            <a:avLst/>
          </a:prstGeom>
          <a:solidFill>
            <a:schemeClr val="bg2">
              <a:lumMod val="25000"/>
              <a:alpha val="83000"/>
            </a:schemeClr>
          </a:solidFill>
          <a:ln>
            <a:noFill/>
          </a:ln>
        </p:spPr>
        <p:txBody>
          <a:bodyPr wrap="square" rtlCol="0">
            <a:spAutoFit/>
          </a:bodyPr>
          <a:lstStyle/>
          <a:p>
            <a:endParaRPr lang="en-IE" dirty="0"/>
          </a:p>
          <a:p>
            <a:endParaRPr lang="en-IE" dirty="0"/>
          </a:p>
          <a:p>
            <a:r>
              <a:rPr lang="en-IE" dirty="0">
                <a:solidFill>
                  <a:schemeClr val="accent3">
                    <a:lumMod val="20000"/>
                    <a:lumOff val="80000"/>
                  </a:schemeClr>
                </a:solidFill>
                <a:latin typeface="+mj-lt"/>
              </a:rPr>
              <a:t>“New Orleans Nightscape”</a:t>
            </a:r>
          </a:p>
          <a:p>
            <a:endParaRPr lang="en-IE" dirty="0">
              <a:solidFill>
                <a:schemeClr val="accent3">
                  <a:lumMod val="20000"/>
                  <a:lumOff val="80000"/>
                </a:schemeClr>
              </a:solidFill>
              <a:latin typeface="+mj-lt"/>
            </a:endParaRPr>
          </a:p>
          <a:p>
            <a:r>
              <a:rPr lang="en-IE" dirty="0">
                <a:solidFill>
                  <a:schemeClr val="accent3">
                    <a:lumMod val="20000"/>
                    <a:lumOff val="80000"/>
                  </a:schemeClr>
                </a:solidFill>
                <a:latin typeface="+mj-lt"/>
              </a:rPr>
              <a:t>Giving that warm, sunset type swamp theme.</a:t>
            </a:r>
          </a:p>
          <a:p>
            <a:endParaRPr lang="en-IE" dirty="0"/>
          </a:p>
          <a:p>
            <a:endParaRPr lang="en-IE" dirty="0"/>
          </a:p>
        </p:txBody>
      </p:sp>
    </p:spTree>
    <p:extLst>
      <p:ext uri="{BB962C8B-B14F-4D97-AF65-F5344CB8AC3E}">
        <p14:creationId xmlns:p14="http://schemas.microsoft.com/office/powerpoint/2010/main" val="133169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descr="A picture containing water, boat, large, long&#10;&#10;Description automatically generated">
            <a:extLst>
              <a:ext uri="{FF2B5EF4-FFF2-40B4-BE49-F238E27FC236}">
                <a16:creationId xmlns:a16="http://schemas.microsoft.com/office/drawing/2014/main" id="{75F4A0F7-43A0-4F51-AF5C-D184D9407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881" y="94361"/>
            <a:ext cx="2247900" cy="3334639"/>
          </a:xfrm>
          <a:prstGeom prst="rect">
            <a:avLst/>
          </a:prstGeom>
        </p:spPr>
      </p:pic>
      <p:pic>
        <p:nvPicPr>
          <p:cNvPr id="5" name="Picture 4" descr="A close up of a mountain&#10;&#10;Description automatically generated">
            <a:extLst>
              <a:ext uri="{FF2B5EF4-FFF2-40B4-BE49-F238E27FC236}">
                <a16:creationId xmlns:a16="http://schemas.microsoft.com/office/drawing/2014/main" id="{DFC492F8-9FD0-4104-A320-AB5E51A38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881" y="3538847"/>
            <a:ext cx="2247900" cy="3224792"/>
          </a:xfrm>
          <a:prstGeom prst="rect">
            <a:avLst/>
          </a:prstGeom>
        </p:spPr>
      </p:pic>
      <p:pic>
        <p:nvPicPr>
          <p:cNvPr id="7" name="Picture 6">
            <a:extLst>
              <a:ext uri="{FF2B5EF4-FFF2-40B4-BE49-F238E27FC236}">
                <a16:creationId xmlns:a16="http://schemas.microsoft.com/office/drawing/2014/main" id="{2F1D9BED-CF25-4728-81B0-83630E231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144" y="94361"/>
            <a:ext cx="2997200" cy="4749800"/>
          </a:xfrm>
          <a:prstGeom prst="rect">
            <a:avLst/>
          </a:prstGeom>
        </p:spPr>
      </p:pic>
      <p:pic>
        <p:nvPicPr>
          <p:cNvPr id="9" name="Picture 8" descr="A large brick building with many windows&#10;&#10;Description automatically generated">
            <a:extLst>
              <a:ext uri="{FF2B5EF4-FFF2-40B4-BE49-F238E27FC236}">
                <a16:creationId xmlns:a16="http://schemas.microsoft.com/office/drawing/2014/main" id="{197C08FD-E36E-43A2-B85C-4062344663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5" y="3039364"/>
            <a:ext cx="3512263" cy="3724275"/>
          </a:xfrm>
          <a:prstGeom prst="rect">
            <a:avLst/>
          </a:prstGeom>
        </p:spPr>
      </p:pic>
      <p:pic>
        <p:nvPicPr>
          <p:cNvPr id="11" name="Picture 10" descr="A picture containing building, table, lit, fire&#10;&#10;Description automatically generated">
            <a:extLst>
              <a:ext uri="{FF2B5EF4-FFF2-40B4-BE49-F238E27FC236}">
                <a16:creationId xmlns:a16="http://schemas.microsoft.com/office/drawing/2014/main" id="{93EF94E9-4EAB-4FF0-A89C-0EE54F7C8B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1144" y="4940136"/>
            <a:ext cx="2997200" cy="1823504"/>
          </a:xfrm>
          <a:prstGeom prst="rect">
            <a:avLst/>
          </a:prstGeom>
        </p:spPr>
      </p:pic>
      <p:pic>
        <p:nvPicPr>
          <p:cNvPr id="13" name="Picture 12" descr="A picture containing table, covered, bedroom, different&#10;&#10;Description automatically generated">
            <a:extLst>
              <a:ext uri="{FF2B5EF4-FFF2-40B4-BE49-F238E27FC236}">
                <a16:creationId xmlns:a16="http://schemas.microsoft.com/office/drawing/2014/main" id="{7C060A71-FD19-4D51-BDAD-BEADC6A4A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0707" y="94361"/>
            <a:ext cx="2898618" cy="6669278"/>
          </a:xfrm>
          <a:prstGeom prst="rect">
            <a:avLst/>
          </a:prstGeom>
        </p:spPr>
      </p:pic>
      <p:pic>
        <p:nvPicPr>
          <p:cNvPr id="15" name="Picture 14" descr="A picture containing table, window, sitting, wine&#10;&#10;Description automatically generated">
            <a:extLst>
              <a:ext uri="{FF2B5EF4-FFF2-40B4-BE49-F238E27FC236}">
                <a16:creationId xmlns:a16="http://schemas.microsoft.com/office/drawing/2014/main" id="{5C6CE338-BD9E-47AA-AEBD-853C896C1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255" y="94361"/>
            <a:ext cx="3512263" cy="2815094"/>
          </a:xfrm>
          <a:prstGeom prst="rect">
            <a:avLst/>
          </a:prstGeom>
        </p:spPr>
      </p:pic>
      <p:sp>
        <p:nvSpPr>
          <p:cNvPr id="16" name="TextBox 15">
            <a:extLst>
              <a:ext uri="{FF2B5EF4-FFF2-40B4-BE49-F238E27FC236}">
                <a16:creationId xmlns:a16="http://schemas.microsoft.com/office/drawing/2014/main" id="{8CC8E224-8C9B-4325-8251-B182A70CFA21}"/>
              </a:ext>
            </a:extLst>
          </p:cNvPr>
          <p:cNvSpPr txBox="1"/>
          <p:nvPr/>
        </p:nvSpPr>
        <p:spPr>
          <a:xfrm>
            <a:off x="1922386" y="944223"/>
            <a:ext cx="2157741" cy="3139321"/>
          </a:xfrm>
          <a:prstGeom prst="rect">
            <a:avLst/>
          </a:prstGeom>
          <a:solidFill>
            <a:schemeClr val="bg2">
              <a:lumMod val="25000"/>
              <a:alpha val="83000"/>
            </a:schemeClr>
          </a:solidFill>
          <a:ln>
            <a:noFill/>
          </a:ln>
        </p:spPr>
        <p:txBody>
          <a:bodyPr wrap="square" rtlCol="0">
            <a:spAutoFit/>
          </a:bodyPr>
          <a:lstStyle/>
          <a:p>
            <a:endParaRPr lang="en-IE" dirty="0"/>
          </a:p>
          <a:p>
            <a:endParaRPr lang="en-IE" dirty="0"/>
          </a:p>
          <a:p>
            <a:r>
              <a:rPr lang="en-IE" dirty="0">
                <a:solidFill>
                  <a:schemeClr val="accent3">
                    <a:lumMod val="20000"/>
                    <a:lumOff val="80000"/>
                  </a:schemeClr>
                </a:solidFill>
                <a:latin typeface="+mj-lt"/>
              </a:rPr>
              <a:t>“Warm Summer”</a:t>
            </a:r>
          </a:p>
          <a:p>
            <a:endParaRPr lang="en-IE" dirty="0">
              <a:solidFill>
                <a:schemeClr val="accent3">
                  <a:lumMod val="20000"/>
                  <a:lumOff val="80000"/>
                </a:schemeClr>
              </a:solidFill>
              <a:latin typeface="+mj-lt"/>
            </a:endParaRPr>
          </a:p>
          <a:p>
            <a:r>
              <a:rPr lang="en-IE" dirty="0">
                <a:solidFill>
                  <a:schemeClr val="accent3">
                    <a:lumMod val="20000"/>
                    <a:lumOff val="80000"/>
                  </a:schemeClr>
                </a:solidFill>
                <a:latin typeface="+mj-lt"/>
              </a:rPr>
              <a:t>Focusing on a relaxing, warm and cosy palette, the one you don’t find in Ireland…</a:t>
            </a:r>
          </a:p>
          <a:p>
            <a:endParaRPr lang="en-IE" dirty="0"/>
          </a:p>
          <a:p>
            <a:endParaRPr lang="en-IE" dirty="0"/>
          </a:p>
        </p:txBody>
      </p:sp>
    </p:spTree>
    <p:extLst>
      <p:ext uri="{BB962C8B-B14F-4D97-AF65-F5344CB8AC3E}">
        <p14:creationId xmlns:p14="http://schemas.microsoft.com/office/powerpoint/2010/main" val="152333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ADAC5416-F018-416C-8873-A5B084CDB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729" y="3050738"/>
            <a:ext cx="2919598" cy="3618438"/>
          </a:xfrm>
          <a:prstGeom prst="rect">
            <a:avLst/>
          </a:prstGeom>
        </p:spPr>
      </p:pic>
      <p:pic>
        <p:nvPicPr>
          <p:cNvPr id="7" name="Picture 6" descr="Background pattern&#10;&#10;Description automatically generated">
            <a:extLst>
              <a:ext uri="{FF2B5EF4-FFF2-40B4-BE49-F238E27FC236}">
                <a16:creationId xmlns:a16="http://schemas.microsoft.com/office/drawing/2014/main" id="{0D9DCC1F-A6A2-485D-A6A9-C13DAA462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875" y="3050738"/>
            <a:ext cx="2412292" cy="3618438"/>
          </a:xfrm>
          <a:prstGeom prst="rect">
            <a:avLst/>
          </a:prstGeom>
        </p:spPr>
      </p:pic>
      <p:pic>
        <p:nvPicPr>
          <p:cNvPr id="11" name="Picture 10" descr="A picture containing water, boat, bus, sunset&#10;&#10;Description automatically generated">
            <a:extLst>
              <a:ext uri="{FF2B5EF4-FFF2-40B4-BE49-F238E27FC236}">
                <a16:creationId xmlns:a16="http://schemas.microsoft.com/office/drawing/2014/main" id="{FB727E17-11BE-45A1-ABAC-0A465419C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889" y="188824"/>
            <a:ext cx="4311226" cy="6485107"/>
          </a:xfrm>
          <a:prstGeom prst="rect">
            <a:avLst/>
          </a:prstGeom>
        </p:spPr>
      </p:pic>
      <p:pic>
        <p:nvPicPr>
          <p:cNvPr id="13" name="Picture 12" descr="A picture containing table, chair, sitting, desk&#10;&#10;Description automatically generated">
            <a:extLst>
              <a:ext uri="{FF2B5EF4-FFF2-40B4-BE49-F238E27FC236}">
                <a16:creationId xmlns:a16="http://schemas.microsoft.com/office/drawing/2014/main" id="{D93DEF2E-344E-4988-B914-700042EF6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1874" y="226361"/>
            <a:ext cx="2880973" cy="2696880"/>
          </a:xfrm>
          <a:prstGeom prst="rect">
            <a:avLst/>
          </a:prstGeom>
        </p:spPr>
      </p:pic>
      <p:pic>
        <p:nvPicPr>
          <p:cNvPr id="15" name="Picture 14" descr="A picture containing building, bridge&#10;&#10;Description automatically generated">
            <a:extLst>
              <a:ext uri="{FF2B5EF4-FFF2-40B4-BE49-F238E27FC236}">
                <a16:creationId xmlns:a16="http://schemas.microsoft.com/office/drawing/2014/main" id="{848D1A87-466D-44AC-AB3F-E9E72DD7E2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752" y="2862644"/>
            <a:ext cx="1837559" cy="3784125"/>
          </a:xfrm>
          <a:prstGeom prst="rect">
            <a:avLst/>
          </a:prstGeom>
        </p:spPr>
      </p:pic>
      <p:pic>
        <p:nvPicPr>
          <p:cNvPr id="17" name="Picture 16" descr="A large mountain in the background&#10;&#10;Description automatically generated">
            <a:extLst>
              <a:ext uri="{FF2B5EF4-FFF2-40B4-BE49-F238E27FC236}">
                <a16:creationId xmlns:a16="http://schemas.microsoft.com/office/drawing/2014/main" id="{469279B5-6AB8-4144-A33B-FD78876118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7410" y="226361"/>
            <a:ext cx="2450917" cy="2696880"/>
          </a:xfrm>
          <a:prstGeom prst="rect">
            <a:avLst/>
          </a:prstGeom>
        </p:spPr>
      </p:pic>
      <p:pic>
        <p:nvPicPr>
          <p:cNvPr id="19" name="Picture 18" descr="A picture containing table, sitting, small, vase&#10;&#10;Description automatically generated">
            <a:extLst>
              <a:ext uri="{FF2B5EF4-FFF2-40B4-BE49-F238E27FC236}">
                <a16:creationId xmlns:a16="http://schemas.microsoft.com/office/drawing/2014/main" id="{DB538812-E723-4CE4-AFB9-545DDCA5F0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52" y="226361"/>
            <a:ext cx="1837560" cy="2528714"/>
          </a:xfrm>
          <a:prstGeom prst="rect">
            <a:avLst/>
          </a:prstGeom>
        </p:spPr>
      </p:pic>
      <p:sp>
        <p:nvSpPr>
          <p:cNvPr id="20" name="TextBox 19">
            <a:extLst>
              <a:ext uri="{FF2B5EF4-FFF2-40B4-BE49-F238E27FC236}">
                <a16:creationId xmlns:a16="http://schemas.microsoft.com/office/drawing/2014/main" id="{24829494-E8FD-4741-AAF0-3BB4DD7FA648}"/>
              </a:ext>
            </a:extLst>
          </p:cNvPr>
          <p:cNvSpPr txBox="1"/>
          <p:nvPr/>
        </p:nvSpPr>
        <p:spPr>
          <a:xfrm>
            <a:off x="767070" y="1720636"/>
            <a:ext cx="2157741" cy="3970318"/>
          </a:xfrm>
          <a:prstGeom prst="rect">
            <a:avLst/>
          </a:prstGeom>
          <a:solidFill>
            <a:schemeClr val="bg2">
              <a:lumMod val="25000"/>
              <a:alpha val="83000"/>
            </a:schemeClr>
          </a:solidFill>
          <a:ln>
            <a:noFill/>
          </a:ln>
        </p:spPr>
        <p:txBody>
          <a:bodyPr wrap="square" rtlCol="0">
            <a:spAutoFit/>
          </a:bodyPr>
          <a:lstStyle/>
          <a:p>
            <a:endParaRPr lang="en-IE" dirty="0"/>
          </a:p>
          <a:p>
            <a:endParaRPr lang="en-IE" dirty="0"/>
          </a:p>
          <a:p>
            <a:r>
              <a:rPr lang="en-IE" dirty="0">
                <a:solidFill>
                  <a:schemeClr val="accent3">
                    <a:lumMod val="20000"/>
                    <a:lumOff val="80000"/>
                  </a:schemeClr>
                </a:solidFill>
                <a:latin typeface="+mj-lt"/>
              </a:rPr>
              <a:t>“Tropical”</a:t>
            </a:r>
          </a:p>
          <a:p>
            <a:endParaRPr lang="en-IE" dirty="0">
              <a:solidFill>
                <a:schemeClr val="accent3">
                  <a:lumMod val="20000"/>
                  <a:lumOff val="80000"/>
                </a:schemeClr>
              </a:solidFill>
              <a:latin typeface="+mj-lt"/>
            </a:endParaRPr>
          </a:p>
          <a:p>
            <a:r>
              <a:rPr lang="en-IE" dirty="0">
                <a:solidFill>
                  <a:schemeClr val="accent3">
                    <a:lumMod val="20000"/>
                    <a:lumOff val="80000"/>
                  </a:schemeClr>
                </a:solidFill>
                <a:latin typeface="+mj-lt"/>
              </a:rPr>
              <a:t>More mild and Spring like colours.</a:t>
            </a:r>
          </a:p>
          <a:p>
            <a:endParaRPr lang="en-IE" dirty="0">
              <a:solidFill>
                <a:schemeClr val="accent3">
                  <a:lumMod val="20000"/>
                  <a:lumOff val="80000"/>
                </a:schemeClr>
              </a:solidFill>
              <a:latin typeface="+mj-lt"/>
            </a:endParaRPr>
          </a:p>
          <a:p>
            <a:r>
              <a:rPr lang="en-IE" dirty="0">
                <a:solidFill>
                  <a:schemeClr val="accent3">
                    <a:lumMod val="20000"/>
                    <a:lumOff val="80000"/>
                  </a:schemeClr>
                </a:solidFill>
                <a:latin typeface="+mj-lt"/>
              </a:rPr>
              <a:t>Personally think this is the most typical palette to use for a water sport related game.</a:t>
            </a:r>
          </a:p>
          <a:p>
            <a:endParaRPr lang="en-IE" dirty="0"/>
          </a:p>
          <a:p>
            <a:endParaRPr lang="en-IE" dirty="0"/>
          </a:p>
        </p:txBody>
      </p:sp>
    </p:spTree>
    <p:extLst>
      <p:ext uri="{BB962C8B-B14F-4D97-AF65-F5344CB8AC3E}">
        <p14:creationId xmlns:p14="http://schemas.microsoft.com/office/powerpoint/2010/main" val="3019908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descr="A picture containing table, sitting, cake, food&#10;&#10;Description automatically generated">
            <a:extLst>
              <a:ext uri="{FF2B5EF4-FFF2-40B4-BE49-F238E27FC236}">
                <a16:creationId xmlns:a16="http://schemas.microsoft.com/office/drawing/2014/main" id="{BF7DB26F-940E-47E5-AA19-4C9FD9212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954" y="2826326"/>
            <a:ext cx="2997200" cy="3879355"/>
          </a:xfrm>
          <a:prstGeom prst="rect">
            <a:avLst/>
          </a:prstGeom>
        </p:spPr>
      </p:pic>
      <p:pic>
        <p:nvPicPr>
          <p:cNvPr id="5" name="Picture 4" descr="A close up of a plant&#10;&#10;Description automatically generated">
            <a:extLst>
              <a:ext uri="{FF2B5EF4-FFF2-40B4-BE49-F238E27FC236}">
                <a16:creationId xmlns:a16="http://schemas.microsoft.com/office/drawing/2014/main" id="{DE7AE062-CE79-41A9-9B00-B67FC6DF8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52184"/>
            <a:ext cx="2572218" cy="3436921"/>
          </a:xfrm>
          <a:prstGeom prst="rect">
            <a:avLst/>
          </a:prstGeom>
        </p:spPr>
      </p:pic>
      <p:pic>
        <p:nvPicPr>
          <p:cNvPr id="7" name="Picture 6" descr="A vase of flowers on a tree&#10;&#10;Description automatically generated">
            <a:extLst>
              <a:ext uri="{FF2B5EF4-FFF2-40B4-BE49-F238E27FC236}">
                <a16:creationId xmlns:a16="http://schemas.microsoft.com/office/drawing/2014/main" id="{5567E461-FAE4-46C2-BCB0-ED2F02F73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8894"/>
            <a:ext cx="2572218" cy="2990850"/>
          </a:xfrm>
          <a:prstGeom prst="rect">
            <a:avLst/>
          </a:prstGeom>
        </p:spPr>
      </p:pic>
      <p:pic>
        <p:nvPicPr>
          <p:cNvPr id="9" name="Picture 8" descr="A view of a garden&#10;&#10;Description automatically generated">
            <a:extLst>
              <a:ext uri="{FF2B5EF4-FFF2-40B4-BE49-F238E27FC236}">
                <a16:creationId xmlns:a16="http://schemas.microsoft.com/office/drawing/2014/main" id="{3D330E56-F325-4B94-806A-15FDBF810B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2064" y="168894"/>
            <a:ext cx="3242756" cy="1921329"/>
          </a:xfrm>
          <a:prstGeom prst="rect">
            <a:avLst/>
          </a:prstGeom>
        </p:spPr>
      </p:pic>
      <p:pic>
        <p:nvPicPr>
          <p:cNvPr id="11" name="Picture 10" descr="A close up of a tree&#10;&#10;Description automatically generated">
            <a:extLst>
              <a:ext uri="{FF2B5EF4-FFF2-40B4-BE49-F238E27FC236}">
                <a16:creationId xmlns:a16="http://schemas.microsoft.com/office/drawing/2014/main" id="{C2C7997E-B7BF-4720-9C04-72A82ADE11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2064" y="2185060"/>
            <a:ext cx="3242756" cy="4520622"/>
          </a:xfrm>
          <a:prstGeom prst="rect">
            <a:avLst/>
          </a:prstGeom>
        </p:spPr>
      </p:pic>
      <p:pic>
        <p:nvPicPr>
          <p:cNvPr id="13" name="Picture 12" descr="A picture containing green, bird, sitting, tree&#10;&#10;Description automatically generated">
            <a:extLst>
              <a:ext uri="{FF2B5EF4-FFF2-40B4-BE49-F238E27FC236}">
                <a16:creationId xmlns:a16="http://schemas.microsoft.com/office/drawing/2014/main" id="{405A2631-528E-4B6A-BD9C-3ECDE4DE76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751" y="168892"/>
            <a:ext cx="2784357" cy="2218047"/>
          </a:xfrm>
          <a:prstGeom prst="rect">
            <a:avLst/>
          </a:prstGeom>
        </p:spPr>
      </p:pic>
      <p:pic>
        <p:nvPicPr>
          <p:cNvPr id="15" name="Picture 14" descr="A picture containing nature, outdoor, grass, mountain&#10;&#10;Description automatically generated">
            <a:extLst>
              <a:ext uri="{FF2B5EF4-FFF2-40B4-BE49-F238E27FC236}">
                <a16:creationId xmlns:a16="http://schemas.microsoft.com/office/drawing/2014/main" id="{232EA814-DAC9-413B-9C68-D1E0D23113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4954" y="168893"/>
            <a:ext cx="2997200" cy="2562431"/>
          </a:xfrm>
          <a:prstGeom prst="rect">
            <a:avLst/>
          </a:prstGeom>
        </p:spPr>
      </p:pic>
      <p:pic>
        <p:nvPicPr>
          <p:cNvPr id="17" name="Picture 16" descr="A picture containing indoor, table, sitting, items&#10;&#10;Description automatically generated">
            <a:extLst>
              <a:ext uri="{FF2B5EF4-FFF2-40B4-BE49-F238E27FC236}">
                <a16:creationId xmlns:a16="http://schemas.microsoft.com/office/drawing/2014/main" id="{C1A41A35-0BDD-4917-9C89-4C966B8834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6399" y="2476582"/>
            <a:ext cx="2784709" cy="4212523"/>
          </a:xfrm>
          <a:prstGeom prst="rect">
            <a:avLst/>
          </a:prstGeom>
        </p:spPr>
      </p:pic>
      <p:sp>
        <p:nvSpPr>
          <p:cNvPr id="18" name="TextBox 17">
            <a:extLst>
              <a:ext uri="{FF2B5EF4-FFF2-40B4-BE49-F238E27FC236}">
                <a16:creationId xmlns:a16="http://schemas.microsoft.com/office/drawing/2014/main" id="{14327586-5518-4A0C-95BB-06AEDCF5CBEA}"/>
              </a:ext>
            </a:extLst>
          </p:cNvPr>
          <p:cNvSpPr txBox="1"/>
          <p:nvPr/>
        </p:nvSpPr>
        <p:spPr>
          <a:xfrm>
            <a:off x="1538753" y="474345"/>
            <a:ext cx="2157741" cy="5909310"/>
          </a:xfrm>
          <a:prstGeom prst="rect">
            <a:avLst/>
          </a:prstGeom>
          <a:solidFill>
            <a:schemeClr val="bg2">
              <a:lumMod val="25000"/>
              <a:alpha val="83000"/>
            </a:schemeClr>
          </a:solidFill>
          <a:ln>
            <a:noFill/>
          </a:ln>
        </p:spPr>
        <p:txBody>
          <a:bodyPr wrap="square" rtlCol="0">
            <a:spAutoFit/>
          </a:bodyPr>
          <a:lstStyle/>
          <a:p>
            <a:endParaRPr lang="en-IE" dirty="0"/>
          </a:p>
          <a:p>
            <a:endParaRPr lang="en-IE" dirty="0"/>
          </a:p>
          <a:p>
            <a:r>
              <a:rPr lang="en-IE" dirty="0">
                <a:solidFill>
                  <a:schemeClr val="accent3">
                    <a:lumMod val="20000"/>
                    <a:lumOff val="80000"/>
                  </a:schemeClr>
                </a:solidFill>
                <a:latin typeface="+mj-lt"/>
              </a:rPr>
              <a:t>“The Woods ”</a:t>
            </a:r>
          </a:p>
          <a:p>
            <a:endParaRPr lang="en-IE" dirty="0">
              <a:solidFill>
                <a:schemeClr val="accent3">
                  <a:lumMod val="20000"/>
                  <a:lumOff val="80000"/>
                </a:schemeClr>
              </a:solidFill>
              <a:latin typeface="+mj-lt"/>
            </a:endParaRPr>
          </a:p>
          <a:p>
            <a:r>
              <a:rPr lang="en-IE" dirty="0">
                <a:solidFill>
                  <a:schemeClr val="accent3">
                    <a:lumMod val="20000"/>
                    <a:lumOff val="80000"/>
                  </a:schemeClr>
                </a:solidFill>
                <a:latin typeface="+mj-lt"/>
              </a:rPr>
              <a:t>Coupling with the water that will have to be included, this would be very similar to the “Tropical” palette.</a:t>
            </a:r>
          </a:p>
          <a:p>
            <a:endParaRPr lang="en-IE" dirty="0">
              <a:solidFill>
                <a:schemeClr val="accent3">
                  <a:lumMod val="20000"/>
                  <a:lumOff val="80000"/>
                </a:schemeClr>
              </a:solidFill>
              <a:latin typeface="+mj-lt"/>
            </a:endParaRPr>
          </a:p>
          <a:p>
            <a:r>
              <a:rPr lang="en-IE" dirty="0">
                <a:solidFill>
                  <a:schemeClr val="accent3">
                    <a:lumMod val="20000"/>
                    <a:lumOff val="80000"/>
                  </a:schemeClr>
                </a:solidFill>
                <a:latin typeface="+mj-lt"/>
              </a:rPr>
              <a:t>However, this palette should consist of a greater amount of greens, mostly focusing on more heavier shades and brown earthly colours.</a:t>
            </a:r>
          </a:p>
          <a:p>
            <a:endParaRPr lang="en-IE" dirty="0"/>
          </a:p>
          <a:p>
            <a:endParaRPr lang="en-IE" dirty="0"/>
          </a:p>
        </p:txBody>
      </p:sp>
    </p:spTree>
    <p:extLst>
      <p:ext uri="{BB962C8B-B14F-4D97-AF65-F5344CB8AC3E}">
        <p14:creationId xmlns:p14="http://schemas.microsoft.com/office/powerpoint/2010/main" val="828150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0A1A34BE-9160-4094-A5C3-ECEA7FBE504A}"/>
              </a:ext>
            </a:extLst>
          </p:cNvPr>
          <p:cNvPicPr>
            <a:picLocks noChangeAspect="1"/>
          </p:cNvPicPr>
          <p:nvPr/>
        </p:nvPicPr>
        <p:blipFill rotWithShape="1">
          <a:blip r:embed="rId2">
            <a:extLst>
              <a:ext uri="{28A0092B-C50C-407E-A947-70E740481C1C}">
                <a14:useLocalDpi xmlns:a14="http://schemas.microsoft.com/office/drawing/2010/main" val="0"/>
              </a:ext>
            </a:extLst>
          </a:blip>
          <a:srcRect l="5731" r="3252" b="2"/>
          <a:stretch/>
        </p:blipFill>
        <p:spPr>
          <a:xfrm>
            <a:off x="4476307" y="595421"/>
            <a:ext cx="7715693" cy="5658438"/>
          </a:xfrm>
          <a:prstGeom prst="rect">
            <a:avLst/>
          </a:prstGeom>
        </p:spPr>
      </p:pic>
      <p:pic>
        <p:nvPicPr>
          <p:cNvPr id="11" name="Picture 10">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sp>
        <p:nvSpPr>
          <p:cNvPr id="2" name="TextBox 1">
            <a:extLst>
              <a:ext uri="{FF2B5EF4-FFF2-40B4-BE49-F238E27FC236}">
                <a16:creationId xmlns:a16="http://schemas.microsoft.com/office/drawing/2014/main" id="{BABBF083-8F8F-4D4B-85EC-6AA6FB7136EC}"/>
              </a:ext>
            </a:extLst>
          </p:cNvPr>
          <p:cNvSpPr txBox="1"/>
          <p:nvPr/>
        </p:nvSpPr>
        <p:spPr>
          <a:xfrm>
            <a:off x="1492079" y="3557722"/>
            <a:ext cx="3948269" cy="238384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dirty="0">
                <a:solidFill>
                  <a:schemeClr val="tx1">
                    <a:lumMod val="85000"/>
                    <a:lumOff val="15000"/>
                  </a:schemeClr>
                </a:solidFill>
                <a:latin typeface="Bradley Hand ITC" panose="03070402050302030203" pitchFamily="66" charset="0"/>
                <a:ea typeface="+mj-ea"/>
                <a:cs typeface="+mj-cs"/>
              </a:rPr>
              <a:t>The Environment</a:t>
            </a:r>
          </a:p>
        </p:txBody>
      </p:sp>
    </p:spTree>
    <p:extLst>
      <p:ext uri="{BB962C8B-B14F-4D97-AF65-F5344CB8AC3E}">
        <p14:creationId xmlns:p14="http://schemas.microsoft.com/office/powerpoint/2010/main" val="161068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7DB45A01-11C1-4402-91DC-0192DE030B21}"/>
              </a:ext>
            </a:extLst>
          </p:cNvPr>
          <p:cNvPicPr>
            <a:picLocks noChangeAspect="1"/>
          </p:cNvPicPr>
          <p:nvPr/>
        </p:nvPicPr>
        <p:blipFill rotWithShape="1">
          <a:blip r:embed="rId2">
            <a:extLst>
              <a:ext uri="{28A0092B-C50C-407E-A947-70E740481C1C}">
                <a14:useLocalDpi xmlns:a14="http://schemas.microsoft.com/office/drawing/2010/main" val="0"/>
              </a:ext>
            </a:extLst>
          </a:blip>
          <a:srcRect t="13872" b="12682"/>
          <a:stretch/>
        </p:blipFill>
        <p:spPr>
          <a:xfrm>
            <a:off x="3174147" y="2978694"/>
            <a:ext cx="2973505" cy="1425039"/>
          </a:xfrm>
          <a:prstGeom prst="rect">
            <a:avLst/>
          </a:prstGeom>
        </p:spPr>
      </p:pic>
      <p:pic>
        <p:nvPicPr>
          <p:cNvPr id="7" name="Picture 6" descr="A picture containing water, food, table, large&#10;&#10;Description automatically generated">
            <a:extLst>
              <a:ext uri="{FF2B5EF4-FFF2-40B4-BE49-F238E27FC236}">
                <a16:creationId xmlns:a16="http://schemas.microsoft.com/office/drawing/2014/main" id="{5AED400D-9B39-45AB-A331-9421D0030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406" y="93187"/>
            <a:ext cx="2997200" cy="4075051"/>
          </a:xfrm>
          <a:prstGeom prst="rect">
            <a:avLst/>
          </a:prstGeom>
        </p:spPr>
      </p:pic>
      <p:pic>
        <p:nvPicPr>
          <p:cNvPr id="9" name="Picture 8" descr="A picture containing water, sunset, boat&#10;&#10;Description automatically generated">
            <a:extLst>
              <a:ext uri="{FF2B5EF4-FFF2-40B4-BE49-F238E27FC236}">
                <a16:creationId xmlns:a16="http://schemas.microsoft.com/office/drawing/2014/main" id="{857DC70D-B5DF-4C67-B8C9-2748A05D6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428" y="93187"/>
            <a:ext cx="2697897" cy="3284060"/>
          </a:xfrm>
          <a:prstGeom prst="rect">
            <a:avLst/>
          </a:prstGeom>
        </p:spPr>
      </p:pic>
      <p:pic>
        <p:nvPicPr>
          <p:cNvPr id="11" name="Picture 10" descr="A picture containing water, boat, outdoor, swimming&#10;&#10;Description automatically generated">
            <a:extLst>
              <a:ext uri="{FF2B5EF4-FFF2-40B4-BE49-F238E27FC236}">
                <a16:creationId xmlns:a16="http://schemas.microsoft.com/office/drawing/2014/main" id="{3A2CB1E5-078B-45FF-88F9-3E5222174C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2428" y="3480753"/>
            <a:ext cx="2686050" cy="3290887"/>
          </a:xfrm>
          <a:prstGeom prst="rect">
            <a:avLst/>
          </a:prstGeom>
        </p:spPr>
      </p:pic>
      <p:pic>
        <p:nvPicPr>
          <p:cNvPr id="13" name="Picture 12" descr="A picture containing table, sitting, small, vase&#10;&#10;Description automatically generated">
            <a:extLst>
              <a:ext uri="{FF2B5EF4-FFF2-40B4-BE49-F238E27FC236}">
                <a16:creationId xmlns:a16="http://schemas.microsoft.com/office/drawing/2014/main" id="{D397DB04-A5ED-4FF3-BB70-8744B11BC9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1406" y="4307363"/>
            <a:ext cx="2997200" cy="2457450"/>
          </a:xfrm>
          <a:prstGeom prst="rect">
            <a:avLst/>
          </a:prstGeom>
        </p:spPr>
      </p:pic>
      <p:pic>
        <p:nvPicPr>
          <p:cNvPr id="15" name="Picture 14" descr="Background pattern&#10;&#10;Description automatically generated">
            <a:extLst>
              <a:ext uri="{FF2B5EF4-FFF2-40B4-BE49-F238E27FC236}">
                <a16:creationId xmlns:a16="http://schemas.microsoft.com/office/drawing/2014/main" id="{3CFAFEA1-D25A-4E92-8522-73CDF39161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95" y="93188"/>
            <a:ext cx="3055872" cy="6687061"/>
          </a:xfrm>
          <a:prstGeom prst="rect">
            <a:avLst/>
          </a:prstGeom>
        </p:spPr>
      </p:pic>
      <p:pic>
        <p:nvPicPr>
          <p:cNvPr id="17" name="Picture 16" descr="A picture containing table, chair, sitting, desk&#10;&#10;Description automatically generated">
            <a:extLst>
              <a:ext uri="{FF2B5EF4-FFF2-40B4-BE49-F238E27FC236}">
                <a16:creationId xmlns:a16="http://schemas.microsoft.com/office/drawing/2014/main" id="{440A180F-8FC7-45B4-A896-A70C8A8E9E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4147" y="4532349"/>
            <a:ext cx="2997200" cy="2247900"/>
          </a:xfrm>
          <a:prstGeom prst="rect">
            <a:avLst/>
          </a:prstGeom>
        </p:spPr>
      </p:pic>
      <p:pic>
        <p:nvPicPr>
          <p:cNvPr id="3" name="Picture 2" descr="A picture containing indoor, table, cake, piece&#10;&#10;Description automatically generated">
            <a:extLst>
              <a:ext uri="{FF2B5EF4-FFF2-40B4-BE49-F238E27FC236}">
                <a16:creationId xmlns:a16="http://schemas.microsoft.com/office/drawing/2014/main" id="{7190ABB9-674D-4D84-A3CB-C5582F0A3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74147" y="93187"/>
            <a:ext cx="2997200" cy="2756891"/>
          </a:xfrm>
          <a:prstGeom prst="rect">
            <a:avLst/>
          </a:prstGeom>
        </p:spPr>
      </p:pic>
      <p:sp>
        <p:nvSpPr>
          <p:cNvPr id="18" name="TextBox 17">
            <a:extLst>
              <a:ext uri="{FF2B5EF4-FFF2-40B4-BE49-F238E27FC236}">
                <a16:creationId xmlns:a16="http://schemas.microsoft.com/office/drawing/2014/main" id="{C96E0FA6-95A3-46D2-9694-D6ECC8218870}"/>
              </a:ext>
            </a:extLst>
          </p:cNvPr>
          <p:cNvSpPr txBox="1"/>
          <p:nvPr/>
        </p:nvSpPr>
        <p:spPr>
          <a:xfrm>
            <a:off x="248060" y="5957388"/>
            <a:ext cx="2157741" cy="738664"/>
          </a:xfrm>
          <a:prstGeom prst="rect">
            <a:avLst/>
          </a:prstGeom>
          <a:solidFill>
            <a:schemeClr val="bg2">
              <a:lumMod val="25000"/>
              <a:alpha val="83000"/>
            </a:schemeClr>
          </a:solidFill>
          <a:ln>
            <a:noFill/>
          </a:ln>
        </p:spPr>
        <p:txBody>
          <a:bodyPr wrap="square" rtlCol="0">
            <a:spAutoFit/>
          </a:bodyPr>
          <a:lstStyle/>
          <a:p>
            <a:pPr algn="ctr"/>
            <a:r>
              <a:rPr lang="en-IE" sz="1400" dirty="0">
                <a:solidFill>
                  <a:schemeClr val="accent3">
                    <a:lumMod val="20000"/>
                    <a:lumOff val="80000"/>
                  </a:schemeClr>
                </a:solidFill>
                <a:latin typeface="+mj-lt"/>
              </a:rPr>
              <a:t>Some thin, tall trees growing out of water to serve as obstacles</a:t>
            </a:r>
          </a:p>
        </p:txBody>
      </p:sp>
      <p:sp>
        <p:nvSpPr>
          <p:cNvPr id="19" name="TextBox 18">
            <a:extLst>
              <a:ext uri="{FF2B5EF4-FFF2-40B4-BE49-F238E27FC236}">
                <a16:creationId xmlns:a16="http://schemas.microsoft.com/office/drawing/2014/main" id="{6CE19F12-200C-4D99-B572-826E3CB0F761}"/>
              </a:ext>
            </a:extLst>
          </p:cNvPr>
          <p:cNvSpPr txBox="1"/>
          <p:nvPr/>
        </p:nvSpPr>
        <p:spPr>
          <a:xfrm>
            <a:off x="3989911" y="2253415"/>
            <a:ext cx="2157741" cy="523220"/>
          </a:xfrm>
          <a:prstGeom prst="rect">
            <a:avLst/>
          </a:prstGeom>
          <a:solidFill>
            <a:schemeClr val="bg2">
              <a:lumMod val="25000"/>
              <a:alpha val="83000"/>
            </a:schemeClr>
          </a:solidFill>
          <a:ln>
            <a:noFill/>
          </a:ln>
        </p:spPr>
        <p:txBody>
          <a:bodyPr wrap="square" rtlCol="0">
            <a:spAutoFit/>
          </a:bodyPr>
          <a:lstStyle/>
          <a:p>
            <a:pPr algn="ctr"/>
            <a:r>
              <a:rPr lang="en-IE" sz="1400" dirty="0">
                <a:solidFill>
                  <a:schemeClr val="accent3">
                    <a:lumMod val="20000"/>
                    <a:lumOff val="80000"/>
                  </a:schemeClr>
                </a:solidFill>
                <a:latin typeface="+mj-lt"/>
              </a:rPr>
              <a:t>Large structures to row under</a:t>
            </a:r>
          </a:p>
        </p:txBody>
      </p:sp>
      <p:sp>
        <p:nvSpPr>
          <p:cNvPr id="20" name="TextBox 19">
            <a:extLst>
              <a:ext uri="{FF2B5EF4-FFF2-40B4-BE49-F238E27FC236}">
                <a16:creationId xmlns:a16="http://schemas.microsoft.com/office/drawing/2014/main" id="{11E9A766-704A-4D80-B7F7-7F7CB4E66655}"/>
              </a:ext>
            </a:extLst>
          </p:cNvPr>
          <p:cNvSpPr txBox="1"/>
          <p:nvPr/>
        </p:nvSpPr>
        <p:spPr>
          <a:xfrm>
            <a:off x="1565131" y="4098709"/>
            <a:ext cx="2157741" cy="738664"/>
          </a:xfrm>
          <a:prstGeom prst="rect">
            <a:avLst/>
          </a:prstGeom>
          <a:solidFill>
            <a:schemeClr val="bg2">
              <a:lumMod val="25000"/>
              <a:alpha val="83000"/>
            </a:schemeClr>
          </a:solidFill>
          <a:ln>
            <a:noFill/>
          </a:ln>
        </p:spPr>
        <p:txBody>
          <a:bodyPr wrap="square" rtlCol="0">
            <a:spAutoFit/>
          </a:bodyPr>
          <a:lstStyle/>
          <a:p>
            <a:pPr algn="ctr"/>
            <a:r>
              <a:rPr lang="en-IE" sz="1400" dirty="0">
                <a:solidFill>
                  <a:schemeClr val="accent3">
                    <a:lumMod val="20000"/>
                    <a:lumOff val="80000"/>
                  </a:schemeClr>
                </a:solidFill>
                <a:latin typeface="+mj-lt"/>
              </a:rPr>
              <a:t>Small lakeside structures near lake OR on island in the middle of lake</a:t>
            </a:r>
          </a:p>
        </p:txBody>
      </p:sp>
      <p:sp>
        <p:nvSpPr>
          <p:cNvPr id="21" name="TextBox 20">
            <a:extLst>
              <a:ext uri="{FF2B5EF4-FFF2-40B4-BE49-F238E27FC236}">
                <a16:creationId xmlns:a16="http://schemas.microsoft.com/office/drawing/2014/main" id="{02993311-2BFB-47E0-90EB-710BC4AE0050}"/>
              </a:ext>
            </a:extLst>
          </p:cNvPr>
          <p:cNvSpPr txBox="1"/>
          <p:nvPr/>
        </p:nvSpPr>
        <p:spPr>
          <a:xfrm>
            <a:off x="7590508" y="2626361"/>
            <a:ext cx="2695940" cy="523220"/>
          </a:xfrm>
          <a:prstGeom prst="rect">
            <a:avLst/>
          </a:prstGeom>
          <a:solidFill>
            <a:schemeClr val="bg2">
              <a:lumMod val="25000"/>
              <a:alpha val="83000"/>
            </a:schemeClr>
          </a:solidFill>
          <a:ln>
            <a:noFill/>
          </a:ln>
        </p:spPr>
        <p:txBody>
          <a:bodyPr wrap="square" rtlCol="0">
            <a:spAutoFit/>
          </a:bodyPr>
          <a:lstStyle/>
          <a:p>
            <a:pPr algn="ctr"/>
            <a:r>
              <a:rPr lang="en-IE" sz="1400" dirty="0">
                <a:solidFill>
                  <a:schemeClr val="accent3">
                    <a:lumMod val="20000"/>
                    <a:lumOff val="80000"/>
                  </a:schemeClr>
                </a:solidFill>
                <a:latin typeface="+mj-lt"/>
              </a:rPr>
              <a:t>Cliffs, Arches, Stacks, Caves, Skerries and Waterfalls</a:t>
            </a:r>
          </a:p>
        </p:txBody>
      </p:sp>
      <p:sp>
        <p:nvSpPr>
          <p:cNvPr id="22" name="TextBox 21">
            <a:extLst>
              <a:ext uri="{FF2B5EF4-FFF2-40B4-BE49-F238E27FC236}">
                <a16:creationId xmlns:a16="http://schemas.microsoft.com/office/drawing/2014/main" id="{849650EC-C879-4865-949F-3092513C16D3}"/>
              </a:ext>
            </a:extLst>
          </p:cNvPr>
          <p:cNvSpPr txBox="1"/>
          <p:nvPr/>
        </p:nvSpPr>
        <p:spPr>
          <a:xfrm>
            <a:off x="7959043" y="3236935"/>
            <a:ext cx="2695940" cy="1815882"/>
          </a:xfrm>
          <a:prstGeom prst="rect">
            <a:avLst/>
          </a:prstGeom>
          <a:solidFill>
            <a:schemeClr val="bg2">
              <a:lumMod val="25000"/>
              <a:alpha val="83000"/>
            </a:schemeClr>
          </a:solidFill>
          <a:ln>
            <a:noFill/>
          </a:ln>
        </p:spPr>
        <p:txBody>
          <a:bodyPr wrap="square" rtlCol="0">
            <a:spAutoFit/>
          </a:bodyPr>
          <a:lstStyle/>
          <a:p>
            <a:pPr algn="ctr"/>
            <a:r>
              <a:rPr lang="en-IE" sz="1400" dirty="0">
                <a:solidFill>
                  <a:schemeClr val="accent3">
                    <a:lumMod val="20000"/>
                    <a:lumOff val="80000"/>
                  </a:schemeClr>
                </a:solidFill>
                <a:latin typeface="+mj-lt"/>
              </a:rPr>
              <a:t>Stacks in the water, to provide things to swim around.</a:t>
            </a:r>
          </a:p>
          <a:p>
            <a:pPr algn="ctr"/>
            <a:endParaRPr lang="en-IE" sz="1400" dirty="0">
              <a:solidFill>
                <a:schemeClr val="accent3">
                  <a:lumMod val="20000"/>
                  <a:lumOff val="80000"/>
                </a:schemeClr>
              </a:solidFill>
              <a:latin typeface="+mj-lt"/>
            </a:endParaRPr>
          </a:p>
          <a:p>
            <a:pPr algn="ctr"/>
            <a:r>
              <a:rPr lang="en-IE" sz="1400" dirty="0">
                <a:solidFill>
                  <a:schemeClr val="accent3">
                    <a:lumMod val="20000"/>
                    <a:lumOff val="80000"/>
                  </a:schemeClr>
                </a:solidFill>
                <a:latin typeface="+mj-lt"/>
              </a:rPr>
              <a:t>Layout similar to the water level seen in “Lara Croft Legends” (just before the entrance to the cave where her colleague got stuck and </a:t>
            </a:r>
            <a:r>
              <a:rPr lang="en-IE" sz="1400">
                <a:solidFill>
                  <a:schemeClr val="accent3">
                    <a:lumMod val="20000"/>
                    <a:lumOff val="80000"/>
                  </a:schemeClr>
                </a:solidFill>
                <a:latin typeface="+mj-lt"/>
              </a:rPr>
              <a:t>left behind in, years ago).</a:t>
            </a:r>
            <a:endParaRPr lang="en-IE" sz="1400" dirty="0">
              <a:solidFill>
                <a:schemeClr val="accent3">
                  <a:lumMod val="20000"/>
                  <a:lumOff val="80000"/>
                </a:schemeClr>
              </a:solidFill>
              <a:latin typeface="+mj-lt"/>
            </a:endParaRPr>
          </a:p>
        </p:txBody>
      </p:sp>
    </p:spTree>
    <p:extLst>
      <p:ext uri="{BB962C8B-B14F-4D97-AF65-F5344CB8AC3E}">
        <p14:creationId xmlns:p14="http://schemas.microsoft.com/office/powerpoint/2010/main" val="175895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69" name="Rectangle 58">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08F3147-51AA-46D6-89B4-E62B6BE42D97}"/>
              </a:ext>
            </a:extLst>
          </p:cNvPr>
          <p:cNvSpPr txBox="1"/>
          <p:nvPr/>
        </p:nvSpPr>
        <p:spPr>
          <a:xfrm>
            <a:off x="633446" y="640081"/>
            <a:ext cx="6562262" cy="3849244"/>
          </a:xfrm>
          <a:prstGeom prst="rect">
            <a:avLst/>
          </a:prstGeom>
          <a:noFill/>
        </p:spPr>
        <p:txBody>
          <a:bodyPr vert="horz" lIns="91440" tIns="45720" rIns="91440" bIns="45720" rtlCol="0" anchor="b">
            <a:normAutofit/>
          </a:bodyPr>
          <a:lstStyle/>
          <a:p>
            <a:pPr algn="r">
              <a:lnSpc>
                <a:spcPct val="90000"/>
              </a:lnSpc>
              <a:spcBef>
                <a:spcPct val="0"/>
              </a:spcBef>
              <a:spcAft>
                <a:spcPts val="600"/>
              </a:spcAft>
            </a:pPr>
            <a:r>
              <a:rPr lang="en-US" sz="6000" b="1" dirty="0">
                <a:solidFill>
                  <a:schemeClr val="accent3">
                    <a:lumMod val="20000"/>
                    <a:lumOff val="80000"/>
                  </a:schemeClr>
                </a:solidFill>
                <a:latin typeface="Bradley Hand ITC" panose="03070402050302030203" pitchFamily="66" charset="0"/>
                <a:ea typeface="+mj-ea"/>
                <a:cs typeface="+mj-cs"/>
              </a:rPr>
              <a:t>User Interface</a:t>
            </a:r>
          </a:p>
        </p:txBody>
      </p:sp>
      <p:pic>
        <p:nvPicPr>
          <p:cNvPr id="45" name="Picture 44" descr="Graphical user interface&#10;&#10;Description automatically generated">
            <a:extLst>
              <a:ext uri="{FF2B5EF4-FFF2-40B4-BE49-F238E27FC236}">
                <a16:creationId xmlns:a16="http://schemas.microsoft.com/office/drawing/2014/main" id="{361AF9AB-8B27-4BDE-81F7-F3D8D2B8496E}"/>
              </a:ext>
            </a:extLst>
          </p:cNvPr>
          <p:cNvPicPr>
            <a:picLocks noChangeAspect="1"/>
          </p:cNvPicPr>
          <p:nvPr/>
        </p:nvPicPr>
        <p:blipFill rotWithShape="1">
          <a:blip r:embed="rId2">
            <a:extLst>
              <a:ext uri="{28A0092B-C50C-407E-A947-70E740481C1C}">
                <a14:useLocalDpi xmlns:a14="http://schemas.microsoft.com/office/drawing/2010/main" val="0"/>
              </a:ext>
            </a:extLst>
          </a:blip>
          <a:srcRect t="10733" b="2729"/>
          <a:stretch/>
        </p:blipFill>
        <p:spPr>
          <a:xfrm>
            <a:off x="7552944" y="10"/>
            <a:ext cx="4636008" cy="6857990"/>
          </a:xfrm>
          <a:prstGeom prst="rect">
            <a:avLst/>
          </a:prstGeom>
        </p:spPr>
      </p:pic>
    </p:spTree>
    <p:extLst>
      <p:ext uri="{BB962C8B-B14F-4D97-AF65-F5344CB8AC3E}">
        <p14:creationId xmlns:p14="http://schemas.microsoft.com/office/powerpoint/2010/main" val="26828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2AA2763-4260-47E7-8727-D04E88F11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59" y="2274302"/>
            <a:ext cx="2606994" cy="4451774"/>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F3E6ABF0-0A9B-4951-8A8C-B866ECEBD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9" y="146787"/>
            <a:ext cx="2547993" cy="203871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4A604A83-0DC5-4920-B87F-90A796566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354" y="131923"/>
            <a:ext cx="4990763" cy="2803322"/>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8D355745-CF4A-4067-A07C-10EAFAB012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8590" y="3025180"/>
            <a:ext cx="4934527" cy="3700895"/>
          </a:xfrm>
          <a:prstGeom prst="rect">
            <a:avLst/>
          </a:prstGeom>
        </p:spPr>
      </p:pic>
      <p:pic>
        <p:nvPicPr>
          <p:cNvPr id="11" name="Picture 10" descr="Graphical user interface, website&#10;&#10;Description automatically generated">
            <a:extLst>
              <a:ext uri="{FF2B5EF4-FFF2-40B4-BE49-F238E27FC236}">
                <a16:creationId xmlns:a16="http://schemas.microsoft.com/office/drawing/2014/main" id="{89B6B8D7-8F3E-4A8E-B2B0-089F3FFD6A80}"/>
              </a:ext>
            </a:extLst>
          </p:cNvPr>
          <p:cNvPicPr>
            <a:picLocks noChangeAspect="1"/>
          </p:cNvPicPr>
          <p:nvPr/>
        </p:nvPicPr>
        <p:blipFill rotWithShape="1">
          <a:blip r:embed="rId6">
            <a:extLst>
              <a:ext uri="{28A0092B-C50C-407E-A947-70E740481C1C}">
                <a14:useLocalDpi xmlns:a14="http://schemas.microsoft.com/office/drawing/2010/main" val="0"/>
              </a:ext>
            </a:extLst>
          </a:blip>
          <a:srcRect b="75555"/>
          <a:stretch/>
        </p:blipFill>
        <p:spPr>
          <a:xfrm>
            <a:off x="7871119" y="131923"/>
            <a:ext cx="4224522" cy="6594153"/>
          </a:xfrm>
          <a:prstGeom prst="rect">
            <a:avLst/>
          </a:prstGeom>
        </p:spPr>
      </p:pic>
      <p:sp>
        <p:nvSpPr>
          <p:cNvPr id="12" name="TextBox 11">
            <a:extLst>
              <a:ext uri="{FF2B5EF4-FFF2-40B4-BE49-F238E27FC236}">
                <a16:creationId xmlns:a16="http://schemas.microsoft.com/office/drawing/2014/main" id="{78388701-566A-40BB-AA1B-55FDCD941609}"/>
              </a:ext>
            </a:extLst>
          </p:cNvPr>
          <p:cNvSpPr txBox="1"/>
          <p:nvPr/>
        </p:nvSpPr>
        <p:spPr>
          <a:xfrm>
            <a:off x="2135147" y="2610316"/>
            <a:ext cx="2709986" cy="738664"/>
          </a:xfrm>
          <a:prstGeom prst="rect">
            <a:avLst/>
          </a:prstGeom>
          <a:solidFill>
            <a:schemeClr val="bg2">
              <a:lumMod val="25000"/>
              <a:alpha val="83000"/>
            </a:schemeClr>
          </a:solidFill>
          <a:ln>
            <a:noFill/>
          </a:ln>
        </p:spPr>
        <p:txBody>
          <a:bodyPr wrap="square" rtlCol="0">
            <a:spAutoFit/>
          </a:bodyPr>
          <a:lstStyle/>
          <a:p>
            <a:pPr algn="ctr"/>
            <a:r>
              <a:rPr lang="en-IE" sz="1400" dirty="0">
                <a:solidFill>
                  <a:schemeClr val="accent3">
                    <a:lumMod val="20000"/>
                    <a:lumOff val="80000"/>
                  </a:schemeClr>
                </a:solidFill>
                <a:latin typeface="+mj-lt"/>
              </a:rPr>
              <a:t>UI in game for pause menu, could consist of electronic watch type of structure</a:t>
            </a:r>
          </a:p>
        </p:txBody>
      </p:sp>
      <p:sp>
        <p:nvSpPr>
          <p:cNvPr id="13" name="TextBox 12">
            <a:extLst>
              <a:ext uri="{FF2B5EF4-FFF2-40B4-BE49-F238E27FC236}">
                <a16:creationId xmlns:a16="http://schemas.microsoft.com/office/drawing/2014/main" id="{65380AD2-CC3F-4214-B722-2623A67EB39D}"/>
              </a:ext>
            </a:extLst>
          </p:cNvPr>
          <p:cNvSpPr txBox="1"/>
          <p:nvPr/>
        </p:nvSpPr>
        <p:spPr>
          <a:xfrm>
            <a:off x="1739719" y="4838491"/>
            <a:ext cx="2157741" cy="1600438"/>
          </a:xfrm>
          <a:prstGeom prst="rect">
            <a:avLst/>
          </a:prstGeom>
          <a:solidFill>
            <a:schemeClr val="bg2">
              <a:lumMod val="25000"/>
              <a:alpha val="83000"/>
            </a:schemeClr>
          </a:solidFill>
          <a:ln>
            <a:noFill/>
          </a:ln>
        </p:spPr>
        <p:txBody>
          <a:bodyPr wrap="square" rtlCol="0">
            <a:spAutoFit/>
          </a:bodyPr>
          <a:lstStyle/>
          <a:p>
            <a:pPr algn="ctr"/>
            <a:r>
              <a:rPr lang="en-IE" sz="1400" dirty="0">
                <a:solidFill>
                  <a:schemeClr val="accent3">
                    <a:lumMod val="20000"/>
                    <a:lumOff val="80000"/>
                  </a:schemeClr>
                </a:solidFill>
                <a:latin typeface="+mj-lt"/>
              </a:rPr>
              <a:t>Fog Effect atop the electronic watch could be applied onto the UI (If the game has cold or rainy weather, or after swimming through waterfall/ capsizing)</a:t>
            </a:r>
          </a:p>
        </p:txBody>
      </p:sp>
    </p:spTree>
    <p:extLst>
      <p:ext uri="{BB962C8B-B14F-4D97-AF65-F5344CB8AC3E}">
        <p14:creationId xmlns:p14="http://schemas.microsoft.com/office/powerpoint/2010/main" val="19821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diagram&#10;&#10;Description automatically generated">
            <a:extLst>
              <a:ext uri="{FF2B5EF4-FFF2-40B4-BE49-F238E27FC236}">
                <a16:creationId xmlns:a16="http://schemas.microsoft.com/office/drawing/2014/main" id="{98CB009B-E376-4A83-9382-E0F40055A98C}"/>
              </a:ext>
            </a:extLst>
          </p:cNvPr>
          <p:cNvPicPr>
            <a:picLocks noChangeAspect="1"/>
          </p:cNvPicPr>
          <p:nvPr/>
        </p:nvPicPr>
        <p:blipFill rotWithShape="1">
          <a:blip r:embed="rId2">
            <a:extLst>
              <a:ext uri="{28A0092B-C50C-407E-A947-70E740481C1C}">
                <a14:useLocalDpi xmlns:a14="http://schemas.microsoft.com/office/drawing/2010/main" val="0"/>
              </a:ext>
            </a:extLst>
          </a:blip>
          <a:srcRect t="24907" r="-2" b="-2"/>
          <a:stretch/>
        </p:blipFill>
        <p:spPr>
          <a:xfrm>
            <a:off x="20" y="10"/>
            <a:ext cx="6095980" cy="6857990"/>
          </a:xfrm>
          <a:prstGeom prst="rect">
            <a:avLst/>
          </a:prstGeom>
        </p:spPr>
      </p:pic>
      <p:pic>
        <p:nvPicPr>
          <p:cNvPr id="4" name="Picture 3" descr="A picture containing table, building, window, photo&#10;&#10;Description automatically generated">
            <a:extLst>
              <a:ext uri="{FF2B5EF4-FFF2-40B4-BE49-F238E27FC236}">
                <a16:creationId xmlns:a16="http://schemas.microsoft.com/office/drawing/2014/main" id="{2499CD7D-9A76-47E3-BDC5-22E5422D10EB}"/>
              </a:ext>
            </a:extLst>
          </p:cNvPr>
          <p:cNvPicPr>
            <a:picLocks noChangeAspect="1"/>
          </p:cNvPicPr>
          <p:nvPr/>
        </p:nvPicPr>
        <p:blipFill rotWithShape="1">
          <a:blip r:embed="rId3">
            <a:extLst>
              <a:ext uri="{28A0092B-C50C-407E-A947-70E740481C1C}">
                <a14:useLocalDpi xmlns:a14="http://schemas.microsoft.com/office/drawing/2010/main" val="0"/>
              </a:ext>
            </a:extLst>
          </a:blip>
          <a:srcRect l="15934" r="34066"/>
          <a:stretch/>
        </p:blipFill>
        <p:spPr>
          <a:xfrm>
            <a:off x="6096000" y="10"/>
            <a:ext cx="6096000" cy="6857990"/>
          </a:xfrm>
          <a:prstGeom prst="rect">
            <a:avLst/>
          </a:prstGeom>
        </p:spPr>
      </p:pic>
      <p:sp>
        <p:nvSpPr>
          <p:cNvPr id="39" name="Rectangle 38">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ABBF083-8F8F-4D4B-85EC-6AA6FB7136EC}"/>
              </a:ext>
            </a:extLst>
          </p:cNvPr>
          <p:cNvSpPr txBox="1"/>
          <p:nvPr/>
        </p:nvSpPr>
        <p:spPr>
          <a:xfrm>
            <a:off x="4286858" y="2761554"/>
            <a:ext cx="3618284" cy="1345720"/>
          </a:xfrm>
          <a:prstGeom prst="rect">
            <a:avLst/>
          </a:prstGeom>
          <a:noFill/>
        </p:spPr>
        <p:txBody>
          <a:bodyPr vert="horz" lIns="91440" tIns="45720" rIns="91440" bIns="45720" rtlCol="0" anchor="ctr">
            <a:normAutofit fontScale="92500" lnSpcReduction="10000"/>
          </a:bodyPr>
          <a:lstStyle/>
          <a:p>
            <a:pPr algn="ctr">
              <a:lnSpc>
                <a:spcPct val="90000"/>
              </a:lnSpc>
              <a:spcBef>
                <a:spcPct val="0"/>
              </a:spcBef>
              <a:spcAft>
                <a:spcPts val="600"/>
              </a:spcAft>
            </a:pPr>
            <a:r>
              <a:rPr lang="en-US" sz="3200" b="1" kern="1200">
                <a:solidFill>
                  <a:schemeClr val="accent3">
                    <a:lumMod val="50000"/>
                  </a:schemeClr>
                </a:solidFill>
                <a:latin typeface="Bradley Hand ITC" panose="03070402050302030203" pitchFamily="66" charset="0"/>
                <a:ea typeface="+mj-ea"/>
                <a:cs typeface="+mj-cs"/>
              </a:rPr>
              <a:t>Low Poly </a:t>
            </a:r>
          </a:p>
          <a:p>
            <a:pPr algn="ctr">
              <a:lnSpc>
                <a:spcPct val="90000"/>
              </a:lnSpc>
              <a:spcBef>
                <a:spcPct val="0"/>
              </a:spcBef>
              <a:spcAft>
                <a:spcPts val="600"/>
              </a:spcAft>
            </a:pPr>
            <a:r>
              <a:rPr lang="en-US" sz="3200" b="1" kern="1200">
                <a:solidFill>
                  <a:srgbClr val="080808"/>
                </a:solidFill>
                <a:latin typeface="Bradley Hand ITC" panose="03070402050302030203" pitchFamily="66" charset="0"/>
                <a:ea typeface="+mj-ea"/>
                <a:cs typeface="+mj-cs"/>
              </a:rPr>
              <a:t> The Landscape Structure</a:t>
            </a:r>
            <a:endParaRPr lang="en-US" sz="3200" b="1" kern="1200" dirty="0">
              <a:solidFill>
                <a:srgbClr val="080808"/>
              </a:solidFill>
              <a:latin typeface="Bradley Hand ITC" panose="03070402050302030203" pitchFamily="66" charset="0"/>
              <a:ea typeface="+mj-ea"/>
              <a:cs typeface="+mj-cs"/>
            </a:endParaRPr>
          </a:p>
        </p:txBody>
      </p:sp>
      <p:sp>
        <p:nvSpPr>
          <p:cNvPr id="41" name="Frame 40">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27829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CFC0A-8C37-453C-9488-1B30FBC3B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C484CB-EFE6-403C-8B27-8C849A0D361B}"/>
              </a:ext>
            </a:extLst>
          </p:cNvPr>
          <p:cNvSpPr txBox="1"/>
          <p:nvPr/>
        </p:nvSpPr>
        <p:spPr>
          <a:xfrm>
            <a:off x="1382597" y="3424348"/>
            <a:ext cx="9426806" cy="142441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dirty="0">
                <a:solidFill>
                  <a:srgbClr val="1B1B1B"/>
                </a:solidFill>
                <a:latin typeface="Bradley Hand ITC" panose="03070402050302030203" pitchFamily="66" charset="0"/>
                <a:ea typeface="+mj-ea"/>
                <a:cs typeface="+mj-cs"/>
              </a:rPr>
              <a:t>3D Model Design</a:t>
            </a:r>
          </a:p>
        </p:txBody>
      </p:sp>
      <p:sp>
        <p:nvSpPr>
          <p:cNvPr id="11" name="Oval 10">
            <a:extLst>
              <a:ext uri="{FF2B5EF4-FFF2-40B4-BE49-F238E27FC236}">
                <a16:creationId xmlns:a16="http://schemas.microsoft.com/office/drawing/2014/main" id="{FBC3EAFD-A275-4F9B-8F62-72B6678F3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526" y="933319"/>
            <a:ext cx="2463430" cy="2486070"/>
          </a:xfrm>
          <a:prstGeom prst="ellipse">
            <a:avLst/>
          </a:prstGeom>
          <a:solidFill>
            <a:srgbClr val="525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E64A6D-2B9F-4AAD-AB42-A61BAF01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92" y="1268361"/>
            <a:ext cx="1956816" cy="1953058"/>
          </a:xfrm>
          <a:prstGeom prst="ellipse">
            <a:avLst/>
          </a:prstGeom>
          <a:solidFill>
            <a:srgbClr val="FFFFFF"/>
          </a:solidFill>
          <a:ln>
            <a:solidFill>
              <a:srgbClr val="5254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plant&#10;&#10;Description automatically generated">
            <a:extLst>
              <a:ext uri="{FF2B5EF4-FFF2-40B4-BE49-F238E27FC236}">
                <a16:creationId xmlns:a16="http://schemas.microsoft.com/office/drawing/2014/main" id="{CB116739-D9F8-4AFC-81BA-BB9995300DA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5610" r="18459" b="3"/>
          <a:stretch/>
        </p:blipFill>
        <p:spPr>
          <a:xfrm>
            <a:off x="5181600" y="1330490"/>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5" name="Picture 14">
            <a:extLst>
              <a:ext uri="{FF2B5EF4-FFF2-40B4-BE49-F238E27FC236}">
                <a16:creationId xmlns:a16="http://schemas.microsoft.com/office/drawing/2014/main" id="{C51881DD-AD85-41BE-8A49-C2FB45800E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rcRect l="33525" t="5243" r="33525" b="36180"/>
          <a:stretch>
            <a:fillRect/>
          </a:stretch>
        </p:blipFill>
        <p:spPr>
          <a:xfrm>
            <a:off x="4860081" y="896194"/>
            <a:ext cx="2560320" cy="2560320"/>
          </a:xfrm>
          <a:custGeom>
            <a:avLst/>
            <a:gdLst>
              <a:gd name="connsiteX0" fmla="*/ 2008598 w 4017196"/>
              <a:gd name="connsiteY0" fmla="*/ 0 h 4017196"/>
              <a:gd name="connsiteX1" fmla="*/ 4017196 w 4017196"/>
              <a:gd name="connsiteY1" fmla="*/ 2008598 h 4017196"/>
              <a:gd name="connsiteX2" fmla="*/ 2008598 w 4017196"/>
              <a:gd name="connsiteY2" fmla="*/ 4017196 h 4017196"/>
              <a:gd name="connsiteX3" fmla="*/ 0 w 4017196"/>
              <a:gd name="connsiteY3" fmla="*/ 2008598 h 4017196"/>
              <a:gd name="connsiteX4" fmla="*/ 2008598 w 4017196"/>
              <a:gd name="connsiteY4" fmla="*/ 0 h 401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196" h="4017196">
                <a:moveTo>
                  <a:pt x="2008598" y="0"/>
                </a:moveTo>
                <a:cubicBezTo>
                  <a:pt x="3117916" y="0"/>
                  <a:pt x="4017196" y="899280"/>
                  <a:pt x="4017196" y="2008598"/>
                </a:cubicBezTo>
                <a:cubicBezTo>
                  <a:pt x="4017196" y="3117916"/>
                  <a:pt x="3117916" y="4017196"/>
                  <a:pt x="2008598" y="4017196"/>
                </a:cubicBezTo>
                <a:cubicBezTo>
                  <a:pt x="899280" y="4017196"/>
                  <a:pt x="0" y="3117916"/>
                  <a:pt x="0" y="2008598"/>
                </a:cubicBezTo>
                <a:cubicBezTo>
                  <a:pt x="0" y="899280"/>
                  <a:pt x="899280" y="0"/>
                  <a:pt x="2008598" y="0"/>
                </a:cubicBezTo>
                <a:close/>
              </a:path>
            </a:pathLst>
          </a:custGeom>
        </p:spPr>
      </p:pic>
      <p:cxnSp>
        <p:nvCxnSpPr>
          <p:cNvPr id="17" name="Straight Connector 16">
            <a:extLst>
              <a:ext uri="{FF2B5EF4-FFF2-40B4-BE49-F238E27FC236}">
                <a16:creationId xmlns:a16="http://schemas.microsoft.com/office/drawing/2014/main" id="{9AD20FE8-ED02-4CDE-83B1-A1436305C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5960" y="4971278"/>
            <a:ext cx="640080" cy="0"/>
          </a:xfrm>
          <a:prstGeom prst="line">
            <a:avLst/>
          </a:prstGeom>
          <a:ln w="28575">
            <a:solidFill>
              <a:srgbClr val="9197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52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descr="A picture containing plane, outdoor, airplane, sitting&#10;&#10;Description automatically generated">
            <a:extLst>
              <a:ext uri="{FF2B5EF4-FFF2-40B4-BE49-F238E27FC236}">
                <a16:creationId xmlns:a16="http://schemas.microsoft.com/office/drawing/2014/main" id="{9A523574-22CA-4A5F-8A3A-971354CC9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245" y="41562"/>
            <a:ext cx="5989953" cy="4209885"/>
          </a:xfrm>
          <a:prstGeom prst="rect">
            <a:avLst/>
          </a:prstGeom>
        </p:spPr>
      </p:pic>
      <p:pic>
        <p:nvPicPr>
          <p:cNvPr id="7" name="Picture 6" descr="A close up of a plant&#10;&#10;Description automatically generated">
            <a:extLst>
              <a:ext uri="{FF2B5EF4-FFF2-40B4-BE49-F238E27FC236}">
                <a16:creationId xmlns:a16="http://schemas.microsoft.com/office/drawing/2014/main" id="{11A0690E-AD2E-4375-A263-45674DFE6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968" y="4350646"/>
            <a:ext cx="4315772" cy="2413906"/>
          </a:xfrm>
          <a:prstGeom prst="rect">
            <a:avLst/>
          </a:prstGeom>
        </p:spPr>
      </p:pic>
      <p:pic>
        <p:nvPicPr>
          <p:cNvPr id="9" name="Picture 8" descr="A close up of a boat&#10;&#10;Description automatically generated">
            <a:extLst>
              <a:ext uri="{FF2B5EF4-FFF2-40B4-BE49-F238E27FC236}">
                <a16:creationId xmlns:a16="http://schemas.microsoft.com/office/drawing/2014/main" id="{23EA53A7-696F-4C24-BB03-79345A5F1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245" y="4350647"/>
            <a:ext cx="4102216" cy="2413906"/>
          </a:xfrm>
          <a:prstGeom prst="rect">
            <a:avLst/>
          </a:prstGeom>
        </p:spPr>
      </p:pic>
      <p:pic>
        <p:nvPicPr>
          <p:cNvPr id="11" name="Picture 10">
            <a:extLst>
              <a:ext uri="{FF2B5EF4-FFF2-40B4-BE49-F238E27FC236}">
                <a16:creationId xmlns:a16="http://schemas.microsoft.com/office/drawing/2014/main" id="{0FC92AF5-8D54-46CD-AA87-EAF5B0D85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60" y="41562"/>
            <a:ext cx="3364478" cy="6722990"/>
          </a:xfrm>
          <a:prstGeom prst="rect">
            <a:avLst/>
          </a:prstGeom>
        </p:spPr>
      </p:pic>
      <p:pic>
        <p:nvPicPr>
          <p:cNvPr id="19" name="Picture 18" descr="A close up of a logo&#10;&#10;Description automatically generated">
            <a:extLst>
              <a:ext uri="{FF2B5EF4-FFF2-40B4-BE49-F238E27FC236}">
                <a16:creationId xmlns:a16="http://schemas.microsoft.com/office/drawing/2014/main" id="{EA1F8873-C82E-4A3F-80C3-4F2A872930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3705" y="41562"/>
            <a:ext cx="2428035" cy="4209885"/>
          </a:xfrm>
          <a:prstGeom prst="rect">
            <a:avLst/>
          </a:prstGeom>
        </p:spPr>
      </p:pic>
    </p:spTree>
    <p:extLst>
      <p:ext uri="{BB962C8B-B14F-4D97-AF65-F5344CB8AC3E}">
        <p14:creationId xmlns:p14="http://schemas.microsoft.com/office/powerpoint/2010/main" val="3074556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C7E9C019-B9E8-4C61-98FE-488C7288E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06" y="214744"/>
            <a:ext cx="2885736" cy="2885736"/>
          </a:xfrm>
          <a:prstGeom prst="rect">
            <a:avLst/>
          </a:prstGeom>
        </p:spPr>
      </p:pic>
      <p:pic>
        <p:nvPicPr>
          <p:cNvPr id="7" name="Picture 6" descr="A picture containing toy, cat, sitting, table&#10;&#10;Description automatically generated">
            <a:extLst>
              <a:ext uri="{FF2B5EF4-FFF2-40B4-BE49-F238E27FC236}">
                <a16:creationId xmlns:a16="http://schemas.microsoft.com/office/drawing/2014/main" id="{30BEDA67-FE85-4FFF-983C-CD4665ECB206}"/>
              </a:ext>
            </a:extLst>
          </p:cNvPr>
          <p:cNvPicPr>
            <a:picLocks noChangeAspect="1"/>
          </p:cNvPicPr>
          <p:nvPr/>
        </p:nvPicPr>
        <p:blipFill rotWithShape="1">
          <a:blip r:embed="rId3">
            <a:extLst>
              <a:ext uri="{28A0092B-C50C-407E-A947-70E740481C1C}">
                <a14:useLocalDpi xmlns:a14="http://schemas.microsoft.com/office/drawing/2010/main" val="0"/>
              </a:ext>
            </a:extLst>
          </a:blip>
          <a:srcRect l="16490" t="37653" r="11003" b="23884"/>
          <a:stretch/>
        </p:blipFill>
        <p:spPr>
          <a:xfrm>
            <a:off x="5457215" y="214744"/>
            <a:ext cx="5439776" cy="2885736"/>
          </a:xfrm>
          <a:prstGeom prst="rect">
            <a:avLst/>
          </a:prstGeom>
        </p:spPr>
      </p:pic>
      <p:pic>
        <p:nvPicPr>
          <p:cNvPr id="9" name="Picture 8" descr="A picture containing orange&#10;&#10;Description automatically generated">
            <a:extLst>
              <a:ext uri="{FF2B5EF4-FFF2-40B4-BE49-F238E27FC236}">
                <a16:creationId xmlns:a16="http://schemas.microsoft.com/office/drawing/2014/main" id="{D869D011-9EE2-40F0-A8C6-B3932EBE50B8}"/>
              </a:ext>
            </a:extLst>
          </p:cNvPr>
          <p:cNvPicPr>
            <a:picLocks noChangeAspect="1"/>
          </p:cNvPicPr>
          <p:nvPr/>
        </p:nvPicPr>
        <p:blipFill rotWithShape="1">
          <a:blip r:embed="rId4">
            <a:extLst>
              <a:ext uri="{28A0092B-C50C-407E-A947-70E740481C1C}">
                <a14:useLocalDpi xmlns:a14="http://schemas.microsoft.com/office/drawing/2010/main" val="0"/>
              </a:ext>
            </a:extLst>
          </a:blip>
          <a:srcRect l="28396" r="24691"/>
          <a:stretch/>
        </p:blipFill>
        <p:spPr>
          <a:xfrm>
            <a:off x="3466254" y="214744"/>
            <a:ext cx="1805049" cy="2885736"/>
          </a:xfrm>
          <a:prstGeom prst="rect">
            <a:avLst/>
          </a:prstGeom>
        </p:spPr>
      </p:pic>
      <p:pic>
        <p:nvPicPr>
          <p:cNvPr id="11" name="Picture 10" descr="A picture containing table, umbrella, sitting, large&#10;&#10;Description automatically generated">
            <a:extLst>
              <a:ext uri="{FF2B5EF4-FFF2-40B4-BE49-F238E27FC236}">
                <a16:creationId xmlns:a16="http://schemas.microsoft.com/office/drawing/2014/main" id="{1A2CEEE4-3B37-4F14-ADBF-4E360162E1EA}"/>
              </a:ext>
            </a:extLst>
          </p:cNvPr>
          <p:cNvPicPr>
            <a:picLocks noChangeAspect="1"/>
          </p:cNvPicPr>
          <p:nvPr/>
        </p:nvPicPr>
        <p:blipFill rotWithShape="1">
          <a:blip r:embed="rId5">
            <a:extLst>
              <a:ext uri="{28A0092B-C50C-407E-A947-70E740481C1C}">
                <a14:useLocalDpi xmlns:a14="http://schemas.microsoft.com/office/drawing/2010/main" val="0"/>
              </a:ext>
            </a:extLst>
          </a:blip>
          <a:srcRect t="14894"/>
          <a:stretch/>
        </p:blipFill>
        <p:spPr>
          <a:xfrm>
            <a:off x="6782583" y="3214256"/>
            <a:ext cx="5245382" cy="34290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5C00FF-A5B4-4F8C-8E06-2C5991BD36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0342" y="3214256"/>
            <a:ext cx="3375047" cy="3429000"/>
          </a:xfrm>
          <a:prstGeom prst="rect">
            <a:avLst/>
          </a:prstGeom>
        </p:spPr>
      </p:pic>
      <p:pic>
        <p:nvPicPr>
          <p:cNvPr id="15" name="Picture 14" descr="A bird flying in the sky&#10;&#10;Description automatically generated">
            <a:extLst>
              <a:ext uri="{FF2B5EF4-FFF2-40B4-BE49-F238E27FC236}">
                <a16:creationId xmlns:a16="http://schemas.microsoft.com/office/drawing/2014/main" id="{C66A7D53-5C9E-41F3-BC5F-BD47F99769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035" y="3214256"/>
            <a:ext cx="2989113" cy="3429000"/>
          </a:xfrm>
          <a:prstGeom prst="rect">
            <a:avLst/>
          </a:prstGeom>
        </p:spPr>
      </p:pic>
    </p:spTree>
    <p:extLst>
      <p:ext uri="{BB962C8B-B14F-4D97-AF65-F5344CB8AC3E}">
        <p14:creationId xmlns:p14="http://schemas.microsoft.com/office/powerpoint/2010/main" val="2449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airplane, road, sunset&#10;&#10;Description automatically generated">
            <a:extLst>
              <a:ext uri="{FF2B5EF4-FFF2-40B4-BE49-F238E27FC236}">
                <a16:creationId xmlns:a16="http://schemas.microsoft.com/office/drawing/2014/main" id="{57E191B4-D8FE-46E3-B542-F9940894D54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7112" r="-1" b="-1"/>
          <a:stretch/>
        </p:blipFill>
        <p:spPr>
          <a:xfrm>
            <a:off x="-305" y="-1"/>
            <a:ext cx="6423053" cy="6858001"/>
          </a:xfrm>
          <a:prstGeom prst="rect">
            <a:avLst/>
          </a:prstGeom>
        </p:spPr>
      </p:pic>
      <p:pic>
        <p:nvPicPr>
          <p:cNvPr id="27" name="Picture 26">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38A240-F9EE-41F6-8ADB-622F9FEF153C}"/>
              </a:ext>
            </a:extLst>
          </p:cNvPr>
          <p:cNvSpPr>
            <a:spLocks noGrp="1"/>
          </p:cNvSpPr>
          <p:nvPr>
            <p:ph type="ctrTitle"/>
          </p:nvPr>
        </p:nvSpPr>
        <p:spPr>
          <a:xfrm>
            <a:off x="6748272" y="3992591"/>
            <a:ext cx="4800261" cy="1644592"/>
          </a:xfrm>
        </p:spPr>
        <p:txBody>
          <a:bodyPr anchor="t">
            <a:normAutofit/>
          </a:bodyPr>
          <a:lstStyle/>
          <a:p>
            <a:pPr algn="l"/>
            <a:r>
              <a:rPr lang="en-IE" sz="1600" b="1" dirty="0">
                <a:solidFill>
                  <a:srgbClr val="000000"/>
                </a:solidFill>
                <a:latin typeface="Bradley Hand ITC" panose="03070402050302030203" pitchFamily="66" charset="0"/>
              </a:rPr>
              <a:t>Referenced Games Library: </a:t>
            </a:r>
            <a:br>
              <a:rPr lang="en-IE" sz="1600" b="1" dirty="0">
                <a:solidFill>
                  <a:srgbClr val="000000"/>
                </a:solidFill>
                <a:latin typeface="Bradley Hand ITC" panose="03070402050302030203" pitchFamily="66" charset="0"/>
              </a:rPr>
            </a:br>
            <a:r>
              <a:rPr lang="en-IE" sz="1600" dirty="0">
                <a:solidFill>
                  <a:schemeClr val="accent2">
                    <a:lumMod val="75000"/>
                  </a:schemeClr>
                </a:solidFill>
                <a:hlinkClick r:id="rId4">
                  <a:extLst>
                    <a:ext uri="{A12FA001-AC4F-418D-AE19-62706E023703}">
                      <ahyp:hlinkClr xmlns:ahyp="http://schemas.microsoft.com/office/drawing/2018/hyperlinkcolor" val="tx"/>
                    </a:ext>
                  </a:extLst>
                </a:hlinkClick>
              </a:rPr>
              <a:t>https://itch.io/c/1176836/teams-visual-design-ideas</a:t>
            </a:r>
            <a:br>
              <a:rPr lang="en-IE" sz="1600" dirty="0">
                <a:solidFill>
                  <a:schemeClr val="accent2">
                    <a:lumMod val="75000"/>
                  </a:schemeClr>
                </a:solidFill>
              </a:rPr>
            </a:br>
            <a:br>
              <a:rPr lang="en-IE" sz="1600" dirty="0">
                <a:solidFill>
                  <a:schemeClr val="accent2">
                    <a:lumMod val="75000"/>
                  </a:schemeClr>
                </a:solidFill>
              </a:rPr>
            </a:br>
            <a:r>
              <a:rPr lang="en-IE" sz="1600" b="1" dirty="0">
                <a:solidFill>
                  <a:srgbClr val="000000"/>
                </a:solidFill>
                <a:latin typeface="Bradley Hand ITC" panose="03070402050302030203" pitchFamily="66" charset="0"/>
              </a:rPr>
              <a:t>Pinterest Board for Images used:</a:t>
            </a:r>
            <a:br>
              <a:rPr lang="en-IE" sz="1600" b="1" dirty="0">
                <a:solidFill>
                  <a:srgbClr val="000000"/>
                </a:solidFill>
                <a:latin typeface="Bradley Hand ITC" panose="03070402050302030203" pitchFamily="66" charset="0"/>
              </a:rPr>
            </a:br>
            <a:r>
              <a:rPr lang="en-IE" sz="1600" dirty="0">
                <a:solidFill>
                  <a:schemeClr val="accent2">
                    <a:lumMod val="75000"/>
                  </a:schemeClr>
                </a:solidFill>
                <a:hlinkClick r:id="rId5">
                  <a:extLst>
                    <a:ext uri="{A12FA001-AC4F-418D-AE19-62706E023703}">
                      <ahyp:hlinkClr xmlns:ahyp="http://schemas.microsoft.com/office/drawing/2018/hyperlinkcolor" val="tx"/>
                    </a:ext>
                  </a:extLst>
                </a:hlinkClick>
              </a:rPr>
              <a:t>https://www.pinterest.ie/kris98saroka/gd4-teams-moodboard/</a:t>
            </a:r>
            <a:endParaRPr lang="en-IE" sz="1600" dirty="0">
              <a:solidFill>
                <a:schemeClr val="accent2">
                  <a:lumMod val="75000"/>
                </a:schemeClr>
              </a:solidFill>
            </a:endParaRPr>
          </a:p>
        </p:txBody>
      </p:sp>
      <p:sp>
        <p:nvSpPr>
          <p:cNvPr id="3" name="Subtitle 2">
            <a:extLst>
              <a:ext uri="{FF2B5EF4-FFF2-40B4-BE49-F238E27FC236}">
                <a16:creationId xmlns:a16="http://schemas.microsoft.com/office/drawing/2014/main" id="{4B4F4BEF-0969-4362-B9D7-20B83A16D25B}"/>
              </a:ext>
            </a:extLst>
          </p:cNvPr>
          <p:cNvSpPr>
            <a:spLocks noGrp="1"/>
          </p:cNvSpPr>
          <p:nvPr>
            <p:ph type="subTitle" idx="1"/>
          </p:nvPr>
        </p:nvSpPr>
        <p:spPr>
          <a:xfrm>
            <a:off x="6748272" y="3153758"/>
            <a:ext cx="4711745" cy="838831"/>
          </a:xfrm>
        </p:spPr>
        <p:txBody>
          <a:bodyPr anchor="b">
            <a:normAutofit/>
          </a:bodyPr>
          <a:lstStyle/>
          <a:p>
            <a:pPr algn="l"/>
            <a:r>
              <a:rPr lang="en-IE" sz="3600" b="1" dirty="0">
                <a:solidFill>
                  <a:schemeClr val="accent3">
                    <a:lumMod val="50000"/>
                  </a:schemeClr>
                </a:solidFill>
                <a:latin typeface="Bradley Hand ITC" panose="03070402050302030203" pitchFamily="66" charset="0"/>
              </a:rPr>
              <a:t>Links</a:t>
            </a:r>
          </a:p>
        </p:txBody>
      </p:sp>
    </p:spTree>
    <p:extLst>
      <p:ext uri="{BB962C8B-B14F-4D97-AF65-F5344CB8AC3E}">
        <p14:creationId xmlns:p14="http://schemas.microsoft.com/office/powerpoint/2010/main" val="3728289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table, vase&#10;&#10;Description automatically generated">
            <a:extLst>
              <a:ext uri="{FF2B5EF4-FFF2-40B4-BE49-F238E27FC236}">
                <a16:creationId xmlns:a16="http://schemas.microsoft.com/office/drawing/2014/main" id="{AF606FAD-45AA-490D-A581-954DB2D66E31}"/>
              </a:ext>
            </a:extLst>
          </p:cNvPr>
          <p:cNvPicPr>
            <a:picLocks noChangeAspect="1"/>
          </p:cNvPicPr>
          <p:nvPr/>
        </p:nvPicPr>
        <p:blipFill rotWithShape="1">
          <a:blip r:embed="rId2">
            <a:extLst>
              <a:ext uri="{28A0092B-C50C-407E-A947-70E740481C1C}">
                <a14:useLocalDpi xmlns:a14="http://schemas.microsoft.com/office/drawing/2010/main" val="0"/>
              </a:ext>
            </a:extLst>
          </a:blip>
          <a:srcRect r="1605"/>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10" name="Picture 9" descr="A picture containing table&#10;&#10;Description automatically generated">
            <a:extLst>
              <a:ext uri="{FF2B5EF4-FFF2-40B4-BE49-F238E27FC236}">
                <a16:creationId xmlns:a16="http://schemas.microsoft.com/office/drawing/2014/main" id="{5B0D9131-E1FF-43BA-8463-4AFE232FA1D9}"/>
              </a:ext>
            </a:extLst>
          </p:cNvPr>
          <p:cNvPicPr>
            <a:picLocks noChangeAspect="1"/>
          </p:cNvPicPr>
          <p:nvPr/>
        </p:nvPicPr>
        <p:blipFill rotWithShape="1">
          <a:blip r:embed="rId3">
            <a:extLst>
              <a:ext uri="{28A0092B-C50C-407E-A947-70E740481C1C}">
                <a14:useLocalDpi xmlns:a14="http://schemas.microsoft.com/office/drawing/2010/main" val="0"/>
              </a:ext>
            </a:extLst>
          </a:blip>
          <a:srcRect l="12135" r="12837" b="-1"/>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20" name="Picture 19" descr="A picture containing table, sitting, filled, different&#10;&#10;Description automatically generated">
            <a:extLst>
              <a:ext uri="{FF2B5EF4-FFF2-40B4-BE49-F238E27FC236}">
                <a16:creationId xmlns:a16="http://schemas.microsoft.com/office/drawing/2014/main" id="{64875B4B-3087-4C34-ABFF-77B63EC2DBFE}"/>
              </a:ext>
            </a:extLst>
          </p:cNvPr>
          <p:cNvPicPr>
            <a:picLocks noChangeAspect="1"/>
          </p:cNvPicPr>
          <p:nvPr/>
        </p:nvPicPr>
        <p:blipFill rotWithShape="1">
          <a:blip r:embed="rId4">
            <a:extLst>
              <a:ext uri="{28A0092B-C50C-407E-A947-70E740481C1C}">
                <a14:useLocalDpi xmlns:a14="http://schemas.microsoft.com/office/drawing/2010/main" val="0"/>
              </a:ext>
            </a:extLst>
          </a:blip>
          <a:srcRect t="6709" r="3" b="19713"/>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1584342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able, row, green, large&#10;&#10;Description automatically generated">
            <a:extLst>
              <a:ext uri="{FF2B5EF4-FFF2-40B4-BE49-F238E27FC236}">
                <a16:creationId xmlns:a16="http://schemas.microsoft.com/office/drawing/2014/main" id="{205A3B86-D23B-40C7-AF8D-249B0A33250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6342"/>
          <a:stretch/>
        </p:blipFill>
        <p:spPr>
          <a:xfrm>
            <a:off x="-305" y="-1"/>
            <a:ext cx="6423053" cy="6858001"/>
          </a:xfrm>
          <a:prstGeom prst="rect">
            <a:avLst/>
          </a:prstGeom>
        </p:spPr>
      </p:pic>
      <p:pic>
        <p:nvPicPr>
          <p:cNvPr id="39" name="Picture 38">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ABBF083-8F8F-4D4B-85EC-6AA6FB7136EC}"/>
              </a:ext>
            </a:extLst>
          </p:cNvPr>
          <p:cNvSpPr txBox="1"/>
          <p:nvPr/>
        </p:nvSpPr>
        <p:spPr>
          <a:xfrm>
            <a:off x="6748272" y="3992591"/>
            <a:ext cx="4800261" cy="16445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dirty="0">
                <a:solidFill>
                  <a:schemeClr val="accent3">
                    <a:lumMod val="50000"/>
                  </a:schemeClr>
                </a:solidFill>
                <a:latin typeface="Bradley Hand ITC" panose="03070402050302030203" pitchFamily="66" charset="0"/>
                <a:ea typeface="+mj-ea"/>
                <a:cs typeface="+mj-cs"/>
              </a:rPr>
              <a:t>Water</a:t>
            </a:r>
          </a:p>
          <a:p>
            <a:pPr>
              <a:lnSpc>
                <a:spcPct val="90000"/>
              </a:lnSpc>
              <a:spcBef>
                <a:spcPct val="0"/>
              </a:spcBef>
              <a:spcAft>
                <a:spcPts val="600"/>
              </a:spcAft>
            </a:pPr>
            <a:r>
              <a:rPr lang="en-US" sz="4400" b="1" dirty="0">
                <a:solidFill>
                  <a:srgbClr val="000000"/>
                </a:solidFill>
                <a:latin typeface="Bradley Hand ITC" panose="03070402050302030203" pitchFamily="66" charset="0"/>
                <a:ea typeface="+mj-ea"/>
                <a:cs typeface="+mj-cs"/>
              </a:rPr>
              <a:t>Low Poly</a:t>
            </a:r>
          </a:p>
        </p:txBody>
      </p:sp>
    </p:spTree>
    <p:extLst>
      <p:ext uri="{BB962C8B-B14F-4D97-AF65-F5344CB8AC3E}">
        <p14:creationId xmlns:p14="http://schemas.microsoft.com/office/powerpoint/2010/main" val="549534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10" name="Picture 9" descr="A picture containing table, covered, sitting, large&#10;&#10;Description automatically generated">
            <a:extLst>
              <a:ext uri="{FF2B5EF4-FFF2-40B4-BE49-F238E27FC236}">
                <a16:creationId xmlns:a16="http://schemas.microsoft.com/office/drawing/2014/main" id="{77702AD4-BA77-4F64-845F-0489135C3542}"/>
              </a:ext>
            </a:extLst>
          </p:cNvPr>
          <p:cNvPicPr>
            <a:picLocks noChangeAspect="1"/>
          </p:cNvPicPr>
          <p:nvPr/>
        </p:nvPicPr>
        <p:blipFill rotWithShape="1">
          <a:blip r:embed="rId3">
            <a:extLst>
              <a:ext uri="{28A0092B-C50C-407E-A947-70E740481C1C}">
                <a14:useLocalDpi xmlns:a14="http://schemas.microsoft.com/office/drawing/2010/main" val="0"/>
              </a:ext>
            </a:extLst>
          </a:blip>
          <a:srcRect r="37712" b="1"/>
          <a:stretch/>
        </p:blipFill>
        <p:spPr>
          <a:xfrm>
            <a:off x="975139"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ffectLst>
            <a:outerShdw blurRad="50800" dist="38100" dir="5400000" algn="t" rotWithShape="0">
              <a:prstClr val="black">
                <a:alpha val="40000"/>
              </a:prstClr>
            </a:outerShdw>
          </a:effectLst>
        </p:spPr>
      </p:pic>
      <p:pic>
        <p:nvPicPr>
          <p:cNvPr id="6" name="Picture 5" descr="A close up of food&#10;&#10;Description automatically generated">
            <a:extLst>
              <a:ext uri="{FF2B5EF4-FFF2-40B4-BE49-F238E27FC236}">
                <a16:creationId xmlns:a16="http://schemas.microsoft.com/office/drawing/2014/main" id="{75CC3D6B-8C01-410A-8CA8-AD2384FDB577}"/>
              </a:ext>
            </a:extLst>
          </p:cNvPr>
          <p:cNvPicPr>
            <a:picLocks noChangeAspect="1"/>
          </p:cNvPicPr>
          <p:nvPr/>
        </p:nvPicPr>
        <p:blipFill rotWithShape="1">
          <a:blip r:embed="rId4">
            <a:extLst>
              <a:ext uri="{28A0092B-C50C-407E-A947-70E740481C1C}">
                <a14:useLocalDpi xmlns:a14="http://schemas.microsoft.com/office/drawing/2010/main" val="0"/>
              </a:ext>
            </a:extLst>
          </a:blip>
          <a:srcRect l="10010" r="14991"/>
          <a:stretch/>
        </p:blipFill>
        <p:spPr>
          <a:xfrm>
            <a:off x="3585647"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ffectLst>
            <a:outerShdw blurRad="50800" dist="38100" dir="5400000" algn="t" rotWithShape="0">
              <a:prstClr val="black">
                <a:alpha val="40000"/>
              </a:prstClr>
            </a:outerShdw>
          </a:effectLst>
        </p:spPr>
      </p:pic>
      <p:pic>
        <p:nvPicPr>
          <p:cNvPr id="12" name="Picture 11" descr="A close up of a piece of paper&#10;&#10;Description automatically generated">
            <a:extLst>
              <a:ext uri="{FF2B5EF4-FFF2-40B4-BE49-F238E27FC236}">
                <a16:creationId xmlns:a16="http://schemas.microsoft.com/office/drawing/2014/main" id="{6ECB7FC7-A5D5-4C13-8D8E-F8BA7860EB5D}"/>
              </a:ext>
            </a:extLst>
          </p:cNvPr>
          <p:cNvPicPr>
            <a:picLocks noChangeAspect="1"/>
          </p:cNvPicPr>
          <p:nvPr/>
        </p:nvPicPr>
        <p:blipFill rotWithShape="1">
          <a:blip r:embed="rId5">
            <a:extLst>
              <a:ext uri="{28A0092B-C50C-407E-A947-70E740481C1C}">
                <a14:useLocalDpi xmlns:a14="http://schemas.microsoft.com/office/drawing/2010/main" val="0"/>
              </a:ext>
            </a:extLst>
          </a:blip>
          <a:srcRect l="19648" r="16792"/>
          <a:stretch/>
        </p:blipFill>
        <p:spPr>
          <a:xfrm>
            <a:off x="6196155"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ffectLst>
            <a:outerShdw blurRad="50800" dist="38100" dir="5400000" algn="t" rotWithShape="0">
              <a:prstClr val="black">
                <a:alpha val="40000"/>
              </a:prstClr>
            </a:outerShdw>
          </a:effectLst>
        </p:spPr>
      </p:pic>
      <p:pic>
        <p:nvPicPr>
          <p:cNvPr id="8" name="Picture 7" descr="A picture containing bed, sitting, table, water&#10;&#10;Description automatically generated">
            <a:extLst>
              <a:ext uri="{FF2B5EF4-FFF2-40B4-BE49-F238E27FC236}">
                <a16:creationId xmlns:a16="http://schemas.microsoft.com/office/drawing/2014/main" id="{0C976ABF-3131-4C54-93DD-9E9B6A8B9809}"/>
              </a:ext>
            </a:extLst>
          </p:cNvPr>
          <p:cNvPicPr>
            <a:picLocks noChangeAspect="1"/>
          </p:cNvPicPr>
          <p:nvPr/>
        </p:nvPicPr>
        <p:blipFill rotWithShape="1">
          <a:blip r:embed="rId6">
            <a:extLst>
              <a:ext uri="{28A0092B-C50C-407E-A947-70E740481C1C}">
                <a14:useLocalDpi xmlns:a14="http://schemas.microsoft.com/office/drawing/2010/main" val="0"/>
              </a:ext>
            </a:extLst>
          </a:blip>
          <a:srcRect l="20428" r="23639"/>
          <a:stretch/>
        </p:blipFill>
        <p:spPr>
          <a:xfrm>
            <a:off x="8806663"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65477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5" name="Picture 4" descr="A picture containing building, sitting, table, tiled&#10;&#10;Description automatically generated">
            <a:extLst>
              <a:ext uri="{FF2B5EF4-FFF2-40B4-BE49-F238E27FC236}">
                <a16:creationId xmlns:a16="http://schemas.microsoft.com/office/drawing/2014/main" id="{23677E0B-4C4E-4B88-8664-41FAAC733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779" y="643466"/>
            <a:ext cx="5571067" cy="5571067"/>
          </a:xfrm>
          <a:prstGeom prst="rect">
            <a:avLst/>
          </a:prstGeom>
          <a:effectLst>
            <a:outerShdw blurRad="50800" dist="38100" algn="l" rotWithShape="0">
              <a:prstClr val="black">
                <a:alpha val="40000"/>
              </a:prstClr>
            </a:outerShdw>
          </a:effectLst>
        </p:spPr>
      </p:pic>
      <p:sp>
        <p:nvSpPr>
          <p:cNvPr id="7" name="TextBox 6">
            <a:extLst>
              <a:ext uri="{FF2B5EF4-FFF2-40B4-BE49-F238E27FC236}">
                <a16:creationId xmlns:a16="http://schemas.microsoft.com/office/drawing/2014/main" id="{253D6247-3D9D-4496-A656-178186A38CB7}"/>
              </a:ext>
            </a:extLst>
          </p:cNvPr>
          <p:cNvSpPr txBox="1"/>
          <p:nvPr/>
        </p:nvSpPr>
        <p:spPr>
          <a:xfrm>
            <a:off x="6748272" y="3320952"/>
            <a:ext cx="4800261" cy="16445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dirty="0">
                <a:solidFill>
                  <a:schemeClr val="accent3">
                    <a:lumMod val="50000"/>
                  </a:schemeClr>
                </a:solidFill>
                <a:latin typeface="Bradley Hand ITC" panose="03070402050302030203" pitchFamily="66" charset="0"/>
                <a:ea typeface="+mj-ea"/>
                <a:cs typeface="+mj-cs"/>
              </a:rPr>
              <a:t>Movement of the polygon water</a:t>
            </a:r>
            <a:endParaRPr lang="en-US" sz="4400" b="1" dirty="0">
              <a:solidFill>
                <a:srgbClr val="000000"/>
              </a:solidFill>
              <a:latin typeface="Bradley Hand ITC" panose="03070402050302030203" pitchFamily="66" charset="0"/>
              <a:ea typeface="+mj-ea"/>
              <a:cs typeface="+mj-cs"/>
            </a:endParaRPr>
          </a:p>
        </p:txBody>
      </p:sp>
    </p:spTree>
    <p:extLst>
      <p:ext uri="{BB962C8B-B14F-4D97-AF65-F5344CB8AC3E}">
        <p14:creationId xmlns:p14="http://schemas.microsoft.com/office/powerpoint/2010/main" val="194017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ABBF083-8F8F-4D4B-85EC-6AA6FB7136EC}"/>
              </a:ext>
            </a:extLst>
          </p:cNvPr>
          <p:cNvSpPr txBox="1"/>
          <p:nvPr/>
        </p:nvSpPr>
        <p:spPr>
          <a:xfrm>
            <a:off x="1366160" y="4376508"/>
            <a:ext cx="9623404" cy="12572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solidFill>
                  <a:schemeClr val="accent3">
                    <a:lumMod val="50000"/>
                  </a:schemeClr>
                </a:solidFill>
                <a:latin typeface="Bradley Hand ITC" panose="03070402050302030203" pitchFamily="66" charset="0"/>
                <a:ea typeface="+mj-ea"/>
                <a:cs typeface="+mj-cs"/>
              </a:rPr>
              <a:t>Water</a:t>
            </a:r>
          </a:p>
          <a:p>
            <a:pPr>
              <a:lnSpc>
                <a:spcPct val="90000"/>
              </a:lnSpc>
              <a:spcBef>
                <a:spcPct val="0"/>
              </a:spcBef>
              <a:spcAft>
                <a:spcPts val="600"/>
              </a:spcAft>
            </a:pPr>
            <a:r>
              <a:rPr lang="en-US" sz="3600" b="1" dirty="0">
                <a:latin typeface="Bradley Hand ITC" panose="03070402050302030203" pitchFamily="66" charset="0"/>
                <a:ea typeface="+mj-ea"/>
                <a:cs typeface="+mj-cs"/>
              </a:rPr>
              <a:t>Cartoon Style</a:t>
            </a:r>
          </a:p>
        </p:txBody>
      </p:sp>
      <p:sp>
        <p:nvSpPr>
          <p:cNvPr id="23" name="Rectangle 22">
            <a:extLst>
              <a:ext uri="{FF2B5EF4-FFF2-40B4-BE49-F238E27FC236}">
                <a16:creationId xmlns:a16="http://schemas.microsoft.com/office/drawing/2014/main" id="{3C012B17-4DEF-423C-B283-17831FBF5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Background pattern&#10;&#10;Description automatically generated">
            <a:extLst>
              <a:ext uri="{FF2B5EF4-FFF2-40B4-BE49-F238E27FC236}">
                <a16:creationId xmlns:a16="http://schemas.microsoft.com/office/drawing/2014/main" id="{46F339F7-4A17-4D1F-A6EB-B8FBDFF68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061" y="891540"/>
            <a:ext cx="2155613" cy="3217333"/>
          </a:xfrm>
          <a:prstGeom prst="rect">
            <a:avLst/>
          </a:prstGeom>
          <a:effectLst>
            <a:outerShdw blurRad="406400" dist="317500" dir="5400000" sx="89000" sy="89000" rotWithShape="0">
              <a:prstClr val="black">
                <a:alpha val="15000"/>
              </a:prstClr>
            </a:outerShdw>
          </a:effectLst>
        </p:spPr>
      </p:pic>
      <p:pic>
        <p:nvPicPr>
          <p:cNvPr id="4" name="Picture 3" descr="A picture containing colorful, group, beach, large&#10;&#10;Description automatically generated">
            <a:extLst>
              <a:ext uri="{FF2B5EF4-FFF2-40B4-BE49-F238E27FC236}">
                <a16:creationId xmlns:a16="http://schemas.microsoft.com/office/drawing/2014/main" id="{582B5A56-6481-4C14-BD5A-59B8742EC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168" y="891539"/>
            <a:ext cx="2501476" cy="3217333"/>
          </a:xfrm>
          <a:prstGeom prst="rect">
            <a:avLst/>
          </a:prstGeom>
          <a:effectLst>
            <a:outerShdw blurRad="406400" dist="317500" dir="5400000" sx="89000" sy="89000" rotWithShape="0">
              <a:prstClr val="black">
                <a:alpha val="15000"/>
              </a:prstClr>
            </a:outerShdw>
          </a:effectLst>
        </p:spPr>
      </p:pic>
      <p:pic>
        <p:nvPicPr>
          <p:cNvPr id="6" name="Picture 5" descr="A picture containing shape&#10;&#10;Description automatically generated">
            <a:extLst>
              <a:ext uri="{FF2B5EF4-FFF2-40B4-BE49-F238E27FC236}">
                <a16:creationId xmlns:a16="http://schemas.microsoft.com/office/drawing/2014/main" id="{914A407F-F162-4109-9680-DE6D8CC41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592" y="939272"/>
            <a:ext cx="3121869" cy="3121869"/>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728511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tree&#10;&#10;Description automatically generated">
            <a:extLst>
              <a:ext uri="{FF2B5EF4-FFF2-40B4-BE49-F238E27FC236}">
                <a16:creationId xmlns:a16="http://schemas.microsoft.com/office/drawing/2014/main" id="{4C3C3145-B9B5-49F6-BA16-73B0A71A853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
        <p:nvSpPr>
          <p:cNvPr id="18" name="Rectangle 11">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ABBF083-8F8F-4D4B-85EC-6AA6FB7136EC}"/>
              </a:ext>
            </a:extLst>
          </p:cNvPr>
          <p:cNvSpPr txBox="1"/>
          <p:nvPr/>
        </p:nvSpPr>
        <p:spPr>
          <a:xfrm>
            <a:off x="969264" y="5154168"/>
            <a:ext cx="6973204" cy="1261872"/>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4000" b="1" dirty="0">
                <a:solidFill>
                  <a:schemeClr val="tx1">
                    <a:lumMod val="85000"/>
                    <a:lumOff val="15000"/>
                  </a:schemeClr>
                </a:solidFill>
                <a:latin typeface="Bradley Hand ITC" panose="03070402050302030203" pitchFamily="66" charset="0"/>
                <a:ea typeface="+mj-ea"/>
                <a:cs typeface="+mj-cs"/>
              </a:rPr>
              <a:t>Art Style</a:t>
            </a:r>
          </a:p>
          <a:p>
            <a:pPr>
              <a:lnSpc>
                <a:spcPct val="90000"/>
              </a:lnSpc>
              <a:spcBef>
                <a:spcPct val="0"/>
              </a:spcBef>
              <a:spcAft>
                <a:spcPts val="600"/>
              </a:spcAft>
            </a:pPr>
            <a:endParaRPr lang="en-US" sz="2300" b="1" dirty="0">
              <a:solidFill>
                <a:schemeClr val="tx1">
                  <a:lumMod val="85000"/>
                  <a:lumOff val="15000"/>
                </a:schemeClr>
              </a:solidFill>
              <a:latin typeface="Bradley Hand ITC" panose="03070402050302030203" pitchFamily="66" charset="0"/>
              <a:ea typeface="+mj-ea"/>
              <a:cs typeface="+mj-cs"/>
            </a:endParaRPr>
          </a:p>
          <a:p>
            <a:pPr>
              <a:lnSpc>
                <a:spcPct val="90000"/>
              </a:lnSpc>
              <a:spcBef>
                <a:spcPct val="0"/>
              </a:spcBef>
              <a:spcAft>
                <a:spcPts val="600"/>
              </a:spcAft>
            </a:pPr>
            <a:r>
              <a:rPr lang="en-US" sz="2300" b="1" dirty="0">
                <a:solidFill>
                  <a:schemeClr val="tx1">
                    <a:lumMod val="85000"/>
                    <a:lumOff val="15000"/>
                  </a:schemeClr>
                </a:solidFill>
                <a:latin typeface="Bradley Hand ITC" panose="03070402050302030203" pitchFamily="66" charset="0"/>
                <a:ea typeface="+mj-ea"/>
                <a:cs typeface="+mj-cs"/>
              </a:rPr>
              <a:t>The Beauty of Minimalism</a:t>
            </a:r>
          </a:p>
        </p:txBody>
      </p:sp>
      <p:cxnSp>
        <p:nvCxnSpPr>
          <p:cNvPr id="19" name="Straight Connector 13">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78C8D2-AFAC-40DE-81D4-BAAB102BD650}"/>
              </a:ext>
            </a:extLst>
          </p:cNvPr>
          <p:cNvSpPr txBox="1"/>
          <p:nvPr/>
        </p:nvSpPr>
        <p:spPr>
          <a:xfrm>
            <a:off x="8253351" y="5459100"/>
            <a:ext cx="3467592" cy="646331"/>
          </a:xfrm>
          <a:prstGeom prst="rect">
            <a:avLst/>
          </a:prstGeom>
          <a:noFill/>
        </p:spPr>
        <p:txBody>
          <a:bodyPr wrap="square" rtlCol="0">
            <a:spAutoFit/>
          </a:bodyPr>
          <a:lstStyle/>
          <a:p>
            <a:r>
              <a:rPr lang="en-IE" dirty="0"/>
              <a:t>Cover Image Credit: The </a:t>
            </a:r>
            <a:r>
              <a:rPr lang="en-IE" dirty="0" err="1"/>
              <a:t>Cocoknight</a:t>
            </a:r>
            <a:r>
              <a:rPr lang="en-IE" dirty="0"/>
              <a:t> </a:t>
            </a:r>
            <a:r>
              <a:rPr lang="en-IE" sz="1400" dirty="0"/>
              <a:t>by Rad Magpie</a:t>
            </a:r>
            <a:endParaRPr lang="en-IE" dirty="0"/>
          </a:p>
        </p:txBody>
      </p:sp>
    </p:spTree>
    <p:extLst>
      <p:ext uri="{BB962C8B-B14F-4D97-AF65-F5344CB8AC3E}">
        <p14:creationId xmlns:p14="http://schemas.microsoft.com/office/powerpoint/2010/main" val="197067191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bedroom, sun, bed, room&#10;&#10;Description automatically generated">
            <a:extLst>
              <a:ext uri="{FF2B5EF4-FFF2-40B4-BE49-F238E27FC236}">
                <a16:creationId xmlns:a16="http://schemas.microsoft.com/office/drawing/2014/main" id="{E6BE45D1-1C31-4C5D-8688-DB7C5A270435}"/>
              </a:ext>
            </a:extLst>
          </p:cNvPr>
          <p:cNvPicPr>
            <a:picLocks noChangeAspect="1"/>
          </p:cNvPicPr>
          <p:nvPr/>
        </p:nvPicPr>
        <p:blipFill rotWithShape="1">
          <a:blip r:embed="rId3">
            <a:extLst>
              <a:ext uri="{28A0092B-C50C-407E-A947-70E740481C1C}">
                <a14:useLocalDpi xmlns:a14="http://schemas.microsoft.com/office/drawing/2010/main" val="0"/>
              </a:ext>
            </a:extLst>
          </a:blip>
          <a:srcRect t="2860" r="-3" b="23979"/>
          <a:stretch/>
        </p:blipFill>
        <p:spPr>
          <a:xfrm>
            <a:off x="20"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12" name="Picture 11" descr="A picture containing cake, table, indoor, sitting&#10;&#10;Description automatically generated">
            <a:extLst>
              <a:ext uri="{FF2B5EF4-FFF2-40B4-BE49-F238E27FC236}">
                <a16:creationId xmlns:a16="http://schemas.microsoft.com/office/drawing/2014/main" id="{593F5991-8D2A-4413-8139-2B6A54A3F4C5}"/>
              </a:ext>
            </a:extLst>
          </p:cNvPr>
          <p:cNvPicPr>
            <a:picLocks noChangeAspect="1"/>
          </p:cNvPicPr>
          <p:nvPr/>
        </p:nvPicPr>
        <p:blipFill rotWithShape="1">
          <a:blip r:embed="rId4">
            <a:extLst>
              <a:ext uri="{28A0092B-C50C-407E-A947-70E740481C1C}">
                <a14:useLocalDpi xmlns:a14="http://schemas.microsoft.com/office/drawing/2010/main" val="0"/>
              </a:ext>
            </a:extLst>
          </a:blip>
          <a:srcRect l="8479"/>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0" name="Picture 9" descr="A picture containing indoor, table, computer, computer&#10;&#10;Description automatically generated">
            <a:extLst>
              <a:ext uri="{FF2B5EF4-FFF2-40B4-BE49-F238E27FC236}">
                <a16:creationId xmlns:a16="http://schemas.microsoft.com/office/drawing/2014/main" id="{C18917E5-F0CD-4F74-A570-2984AF3F1DED}"/>
              </a:ext>
            </a:extLst>
          </p:cNvPr>
          <p:cNvPicPr>
            <a:picLocks noChangeAspect="1"/>
          </p:cNvPicPr>
          <p:nvPr/>
        </p:nvPicPr>
        <p:blipFill rotWithShape="1">
          <a:blip r:embed="rId5">
            <a:extLst>
              <a:ext uri="{28A0092B-C50C-407E-A947-70E740481C1C}">
                <a14:useLocalDpi xmlns:a14="http://schemas.microsoft.com/office/drawing/2010/main" val="0"/>
              </a:ext>
            </a:extLst>
          </a:blip>
          <a:srcRect t="8297" b="25783"/>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Picture 3" descr="A picture containing table, sitting, mirror, view&#10;&#10;Description automatically generated">
            <a:extLst>
              <a:ext uri="{FF2B5EF4-FFF2-40B4-BE49-F238E27FC236}">
                <a16:creationId xmlns:a16="http://schemas.microsoft.com/office/drawing/2014/main" id="{8F61F6FB-786D-4B1F-9BD3-156152A1312B}"/>
              </a:ext>
            </a:extLst>
          </p:cNvPr>
          <p:cNvPicPr>
            <a:picLocks noChangeAspect="1"/>
          </p:cNvPicPr>
          <p:nvPr/>
        </p:nvPicPr>
        <p:blipFill rotWithShape="1">
          <a:blip r:embed="rId6">
            <a:extLst>
              <a:ext uri="{28A0092B-C50C-407E-A947-70E740481C1C}">
                <a14:useLocalDpi xmlns:a14="http://schemas.microsoft.com/office/drawing/2010/main" val="0"/>
              </a:ext>
            </a:extLst>
          </a:blip>
          <a:srcRect r="6892" b="-3"/>
          <a:stretch/>
        </p:blipFill>
        <p:spPr>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
        <p:nvSpPr>
          <p:cNvPr id="13" name="TextBox 12">
            <a:extLst>
              <a:ext uri="{FF2B5EF4-FFF2-40B4-BE49-F238E27FC236}">
                <a16:creationId xmlns:a16="http://schemas.microsoft.com/office/drawing/2014/main" id="{AD2F2CAF-15FC-4AD6-A92F-420B665060AB}"/>
              </a:ext>
            </a:extLst>
          </p:cNvPr>
          <p:cNvSpPr txBox="1"/>
          <p:nvPr/>
        </p:nvSpPr>
        <p:spPr>
          <a:xfrm>
            <a:off x="287075" y="99478"/>
            <a:ext cx="2157741" cy="6186309"/>
          </a:xfrm>
          <a:prstGeom prst="rect">
            <a:avLst/>
          </a:prstGeom>
          <a:solidFill>
            <a:schemeClr val="tx1">
              <a:lumMod val="85000"/>
              <a:lumOff val="15000"/>
              <a:alpha val="83000"/>
            </a:schemeClr>
          </a:solidFill>
          <a:ln>
            <a:noFill/>
          </a:ln>
        </p:spPr>
        <p:txBody>
          <a:bodyPr wrap="square" rtlCol="0">
            <a:spAutoFit/>
          </a:bodyPr>
          <a:lstStyle/>
          <a:p>
            <a:endParaRPr lang="en-IE" dirty="0"/>
          </a:p>
          <a:p>
            <a:endParaRPr lang="en-IE" dirty="0"/>
          </a:p>
          <a:p>
            <a:r>
              <a:rPr lang="en-IE" sz="2400" dirty="0">
                <a:solidFill>
                  <a:schemeClr val="accent3">
                    <a:lumMod val="20000"/>
                    <a:lumOff val="80000"/>
                  </a:schemeClr>
                </a:solidFill>
                <a:latin typeface="+mj-lt"/>
              </a:rPr>
              <a:t>Base Colours and Shades over Textures</a:t>
            </a:r>
          </a:p>
          <a:p>
            <a:endParaRPr lang="en-IE" dirty="0">
              <a:latin typeface="+mj-lt"/>
            </a:endParaRPr>
          </a:p>
          <a:p>
            <a:r>
              <a:rPr lang="en-IE" dirty="0">
                <a:solidFill>
                  <a:schemeClr val="accent3">
                    <a:lumMod val="20000"/>
                    <a:lumOff val="80000"/>
                  </a:schemeClr>
                </a:solidFill>
                <a:latin typeface="+mj-lt"/>
              </a:rPr>
              <a:t>Developing a good colour scheme, shades, particle and lighting effects</a:t>
            </a:r>
          </a:p>
          <a:p>
            <a:endParaRPr lang="en-IE" dirty="0">
              <a:solidFill>
                <a:schemeClr val="accent3">
                  <a:lumMod val="20000"/>
                  <a:lumOff val="80000"/>
                </a:schemeClr>
              </a:solidFill>
              <a:latin typeface="+mj-lt"/>
            </a:endParaRPr>
          </a:p>
          <a:p>
            <a:r>
              <a:rPr lang="en-IE" dirty="0">
                <a:solidFill>
                  <a:schemeClr val="accent3">
                    <a:lumMod val="20000"/>
                    <a:lumOff val="80000"/>
                  </a:schemeClr>
                </a:solidFill>
                <a:latin typeface="+mj-lt"/>
              </a:rPr>
              <a:t>Considering High Contrast Colours in environment (e.g. dull coloured environment with a stronger emphasis on reds in various areas)</a:t>
            </a:r>
          </a:p>
          <a:p>
            <a:endParaRPr lang="en-IE" dirty="0"/>
          </a:p>
          <a:p>
            <a:endParaRPr lang="en-IE" dirty="0"/>
          </a:p>
        </p:txBody>
      </p:sp>
      <p:sp>
        <p:nvSpPr>
          <p:cNvPr id="15" name="TextBox 14">
            <a:extLst>
              <a:ext uri="{FF2B5EF4-FFF2-40B4-BE49-F238E27FC236}">
                <a16:creationId xmlns:a16="http://schemas.microsoft.com/office/drawing/2014/main" id="{08D5504C-51EA-4CE3-82F1-1BFB8BA62205}"/>
              </a:ext>
            </a:extLst>
          </p:cNvPr>
          <p:cNvSpPr txBox="1"/>
          <p:nvPr/>
        </p:nvSpPr>
        <p:spPr>
          <a:xfrm>
            <a:off x="3978790" y="2729421"/>
            <a:ext cx="2157741" cy="276999"/>
          </a:xfrm>
          <a:prstGeom prst="rect">
            <a:avLst/>
          </a:prstGeom>
          <a:noFill/>
        </p:spPr>
        <p:txBody>
          <a:bodyPr wrap="square" rtlCol="0">
            <a:spAutoFit/>
          </a:bodyPr>
          <a:lstStyle/>
          <a:p>
            <a:r>
              <a:rPr lang="en-IE" sz="1200" dirty="0">
                <a:solidFill>
                  <a:schemeClr val="accent3">
                    <a:lumMod val="20000"/>
                    <a:lumOff val="80000"/>
                  </a:schemeClr>
                </a:solidFill>
                <a:latin typeface="Abadi" panose="020B0604020202020204" pitchFamily="34" charset="0"/>
              </a:rPr>
              <a:t>Minimal Raider (</a:t>
            </a:r>
            <a:r>
              <a:rPr lang="en-IE" sz="1200" dirty="0" err="1">
                <a:solidFill>
                  <a:schemeClr val="accent3">
                    <a:lumMod val="20000"/>
                    <a:lumOff val="80000"/>
                  </a:schemeClr>
                </a:solidFill>
                <a:latin typeface="Abadi" panose="020B0604020202020204" pitchFamily="34" charset="0"/>
              </a:rPr>
              <a:t>hedgefield</a:t>
            </a:r>
            <a:r>
              <a:rPr lang="en-IE" sz="1200" dirty="0">
                <a:solidFill>
                  <a:schemeClr val="accent3">
                    <a:lumMod val="20000"/>
                    <a:lumOff val="80000"/>
                  </a:schemeClr>
                </a:solidFill>
                <a:latin typeface="Abadi" panose="020B0604020202020204" pitchFamily="34" charset="0"/>
              </a:rPr>
              <a:t>)</a:t>
            </a:r>
          </a:p>
        </p:txBody>
      </p:sp>
      <p:sp>
        <p:nvSpPr>
          <p:cNvPr id="27" name="TextBox 26">
            <a:extLst>
              <a:ext uri="{FF2B5EF4-FFF2-40B4-BE49-F238E27FC236}">
                <a16:creationId xmlns:a16="http://schemas.microsoft.com/office/drawing/2014/main" id="{00E59055-1874-42EA-8BD4-B2175AE9BDE5}"/>
              </a:ext>
            </a:extLst>
          </p:cNvPr>
          <p:cNvSpPr txBox="1"/>
          <p:nvPr/>
        </p:nvSpPr>
        <p:spPr>
          <a:xfrm>
            <a:off x="7288276" y="-39022"/>
            <a:ext cx="2157741" cy="461665"/>
          </a:xfrm>
          <a:prstGeom prst="rect">
            <a:avLst/>
          </a:prstGeom>
          <a:noFill/>
        </p:spPr>
        <p:txBody>
          <a:bodyPr wrap="square" rtlCol="0">
            <a:spAutoFit/>
          </a:bodyPr>
          <a:lstStyle/>
          <a:p>
            <a:r>
              <a:rPr lang="en-IE" sz="1200" dirty="0">
                <a:solidFill>
                  <a:schemeClr val="accent3">
                    <a:lumMod val="20000"/>
                    <a:lumOff val="80000"/>
                  </a:schemeClr>
                </a:solidFill>
                <a:latin typeface="Abadi" panose="020B0604020202020204" pitchFamily="34" charset="0"/>
              </a:rPr>
              <a:t>The Adventure of Ben and Spike (</a:t>
            </a:r>
            <a:r>
              <a:rPr lang="en-IE" sz="1200" dirty="0" err="1">
                <a:solidFill>
                  <a:schemeClr val="accent3">
                    <a:lumMod val="20000"/>
                    <a:lumOff val="80000"/>
                  </a:schemeClr>
                </a:solidFill>
                <a:latin typeface="Abadi" panose="020B0604020202020204" pitchFamily="34" charset="0"/>
              </a:rPr>
              <a:t>pistolizedcannon</a:t>
            </a:r>
            <a:r>
              <a:rPr lang="en-IE" sz="1200" dirty="0">
                <a:solidFill>
                  <a:schemeClr val="accent3">
                    <a:lumMod val="20000"/>
                    <a:lumOff val="80000"/>
                  </a:schemeClr>
                </a:solidFill>
                <a:latin typeface="Abadi" panose="020B0604020202020204" pitchFamily="34" charset="0"/>
              </a:rPr>
              <a:t>)</a:t>
            </a:r>
          </a:p>
        </p:txBody>
      </p:sp>
      <p:sp>
        <p:nvSpPr>
          <p:cNvPr id="29" name="TextBox 28">
            <a:extLst>
              <a:ext uri="{FF2B5EF4-FFF2-40B4-BE49-F238E27FC236}">
                <a16:creationId xmlns:a16="http://schemas.microsoft.com/office/drawing/2014/main" id="{8510E73F-99D5-490F-A546-F497C69BE3F3}"/>
              </a:ext>
            </a:extLst>
          </p:cNvPr>
          <p:cNvSpPr txBox="1"/>
          <p:nvPr/>
        </p:nvSpPr>
        <p:spPr>
          <a:xfrm>
            <a:off x="5547955" y="3859691"/>
            <a:ext cx="2157741" cy="276999"/>
          </a:xfrm>
          <a:prstGeom prst="rect">
            <a:avLst/>
          </a:prstGeom>
          <a:noFill/>
        </p:spPr>
        <p:txBody>
          <a:bodyPr wrap="square" rtlCol="0">
            <a:spAutoFit/>
          </a:bodyPr>
          <a:lstStyle/>
          <a:p>
            <a:r>
              <a:rPr lang="en-IE" sz="1200" dirty="0">
                <a:solidFill>
                  <a:schemeClr val="accent3">
                    <a:lumMod val="20000"/>
                    <a:lumOff val="80000"/>
                  </a:schemeClr>
                </a:solidFill>
                <a:latin typeface="Abadi" panose="020B0604020202020204" pitchFamily="34" charset="0"/>
              </a:rPr>
              <a:t>Lost in Tide (</a:t>
            </a:r>
            <a:r>
              <a:rPr lang="en-IE" sz="1200" dirty="0" err="1">
                <a:solidFill>
                  <a:schemeClr val="accent3">
                    <a:lumMod val="20000"/>
                    <a:lumOff val="80000"/>
                  </a:schemeClr>
                </a:solidFill>
                <a:latin typeface="Abadi" panose="020B0604020202020204" pitchFamily="34" charset="0"/>
              </a:rPr>
              <a:t>ArtFX</a:t>
            </a:r>
            <a:r>
              <a:rPr lang="en-IE" sz="1200" dirty="0">
                <a:solidFill>
                  <a:schemeClr val="accent3">
                    <a:lumMod val="20000"/>
                    <a:lumOff val="80000"/>
                  </a:schemeClr>
                </a:solidFill>
                <a:latin typeface="Abadi" panose="020B0604020202020204" pitchFamily="34" charset="0"/>
              </a:rPr>
              <a:t> School)</a:t>
            </a:r>
          </a:p>
        </p:txBody>
      </p:sp>
      <p:sp>
        <p:nvSpPr>
          <p:cNvPr id="31" name="TextBox 30">
            <a:extLst>
              <a:ext uri="{FF2B5EF4-FFF2-40B4-BE49-F238E27FC236}">
                <a16:creationId xmlns:a16="http://schemas.microsoft.com/office/drawing/2014/main" id="{383D3ECC-A8EC-42F7-99A8-18FAFF8BE9CE}"/>
              </a:ext>
            </a:extLst>
          </p:cNvPr>
          <p:cNvSpPr txBox="1"/>
          <p:nvPr/>
        </p:nvSpPr>
        <p:spPr>
          <a:xfrm>
            <a:off x="2234543" y="6599559"/>
            <a:ext cx="2157741" cy="276999"/>
          </a:xfrm>
          <a:prstGeom prst="rect">
            <a:avLst/>
          </a:prstGeom>
          <a:noFill/>
        </p:spPr>
        <p:txBody>
          <a:bodyPr wrap="square" rtlCol="0">
            <a:spAutoFit/>
          </a:bodyPr>
          <a:lstStyle/>
          <a:p>
            <a:r>
              <a:rPr lang="en-IE" sz="1200" dirty="0" err="1">
                <a:solidFill>
                  <a:schemeClr val="accent3">
                    <a:lumMod val="20000"/>
                    <a:lumOff val="80000"/>
                  </a:schemeClr>
                </a:solidFill>
                <a:latin typeface="Abadi" panose="020B0604020202020204" pitchFamily="34" charset="0"/>
              </a:rPr>
              <a:t>Cocoknight</a:t>
            </a:r>
            <a:r>
              <a:rPr lang="en-IE" sz="1200" dirty="0">
                <a:solidFill>
                  <a:schemeClr val="accent3">
                    <a:lumMod val="20000"/>
                    <a:lumOff val="80000"/>
                  </a:schemeClr>
                </a:solidFill>
                <a:latin typeface="Abadi" panose="020B0604020202020204" pitchFamily="34" charset="0"/>
              </a:rPr>
              <a:t> (Rad Magpie)</a:t>
            </a:r>
          </a:p>
        </p:txBody>
      </p:sp>
    </p:spTree>
    <p:extLst>
      <p:ext uri="{BB962C8B-B14F-4D97-AF65-F5344CB8AC3E}">
        <p14:creationId xmlns:p14="http://schemas.microsoft.com/office/powerpoint/2010/main" val="704638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6FF96C31DBF24DAF47501DD4B1FA93" ma:contentTypeVersion="4" ma:contentTypeDescription="Create a new document." ma:contentTypeScope="" ma:versionID="a805c1c2205268d626c0f9d063f4e5c2">
  <xsd:schema xmlns:xsd="http://www.w3.org/2001/XMLSchema" xmlns:xs="http://www.w3.org/2001/XMLSchema" xmlns:p="http://schemas.microsoft.com/office/2006/metadata/properties" xmlns:ns2="ca2a24de-5635-4937-ba3e-f585c5797c1b" targetNamespace="http://schemas.microsoft.com/office/2006/metadata/properties" ma:root="true" ma:fieldsID="e9362f6b22409c949529d8e7a1427e34" ns2:_="">
    <xsd:import namespace="ca2a24de-5635-4937-ba3e-f585c5797c1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2a24de-5635-4937-ba3e-f585c5797c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FC5A54-E27F-459A-89C9-8103ECDA5DBF}"/>
</file>

<file path=customXml/itemProps2.xml><?xml version="1.0" encoding="utf-8"?>
<ds:datastoreItem xmlns:ds="http://schemas.openxmlformats.org/officeDocument/2006/customXml" ds:itemID="{C8A2EB08-E58A-4902-8DDA-C0DC6EA5BD4B}"/>
</file>

<file path=customXml/itemProps3.xml><?xml version="1.0" encoding="utf-8"?>
<ds:datastoreItem xmlns:ds="http://schemas.openxmlformats.org/officeDocument/2006/customXml" ds:itemID="{0D14225B-F965-4137-A69E-F98816407261}"/>
</file>

<file path=docProps/app.xml><?xml version="1.0" encoding="utf-8"?>
<Properties xmlns="http://schemas.openxmlformats.org/officeDocument/2006/extended-properties" xmlns:vt="http://schemas.openxmlformats.org/officeDocument/2006/docPropsVTypes">
  <TotalTime>25</TotalTime>
  <Words>594</Words>
  <Application>Microsoft Office PowerPoint</Application>
  <PresentationFormat>Widescreen</PresentationFormat>
  <Paragraphs>79</Paragraphs>
  <Slides>23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Abadi</vt:lpstr>
      <vt:lpstr>Arial</vt:lpstr>
      <vt:lpstr>Bradley Hand ITC</vt:lpstr>
      <vt:lpstr>Calibri</vt:lpstr>
      <vt:lpstr>Calibri Light</vt:lpstr>
      <vt:lpstr>Office Theme</vt:lpstr>
      <vt:lpstr>Art Style 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Referenced Games Library:  https://itch.io/c/1176836/teams-visual-design-ideas  Pinterest Board for Images used: https://www.pinterest.ie/kris98saroka/gd4-teams-moodboard/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Style Board</dc:title>
  <dc:creator>Kristine Saroka</dc:creator>
  <cp:lastModifiedBy>Kristine Saroka</cp:lastModifiedBy>
  <cp:revision>15</cp:revision>
  <dcterms:created xsi:type="dcterms:W3CDTF">2020-10-09T00:15:26Z</dcterms:created>
  <dcterms:modified xsi:type="dcterms:W3CDTF">2020-10-09T00:52:34Z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0x010100156FF96C31DBF24DAF47501DD4B1FA93</vt:lpwstr>
  </property>
</Properties>
</file>